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  <p:sldMasterId id="2147483672" r:id="rId2"/>
  </p:sldMasterIdLst>
  <p:notesMasterIdLst>
    <p:notesMasterId r:id="rId16"/>
  </p:notesMasterIdLst>
  <p:handoutMasterIdLst>
    <p:handoutMasterId r:id="rId17"/>
  </p:handoutMasterIdLst>
  <p:sldIdLst>
    <p:sldId id="258" r:id="rId3"/>
    <p:sldId id="598" r:id="rId4"/>
    <p:sldId id="593" r:id="rId5"/>
    <p:sldId id="594" r:id="rId6"/>
    <p:sldId id="589" r:id="rId7"/>
    <p:sldId id="588" r:id="rId8"/>
    <p:sldId id="592" r:id="rId9"/>
    <p:sldId id="591" r:id="rId10"/>
    <p:sldId id="587" r:id="rId11"/>
    <p:sldId id="597" r:id="rId12"/>
    <p:sldId id="585" r:id="rId13"/>
    <p:sldId id="596" r:id="rId14"/>
    <p:sldId id="595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 horzBarState="maximized">
    <p:restoredLeft sz="16003" autoAdjust="0"/>
    <p:restoredTop sz="94498" autoAdjust="0"/>
  </p:normalViewPr>
  <p:slideViewPr>
    <p:cSldViewPr>
      <p:cViewPr varScale="1">
        <p:scale>
          <a:sx n="66" d="100"/>
          <a:sy n="66" d="100"/>
        </p:scale>
        <p:origin x="1196" y="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9" d="100"/>
          <a:sy n="49" d="100"/>
        </p:scale>
        <p:origin x="2644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256" cy="464820"/>
          </a:xfrm>
          <a:prstGeom prst="rect">
            <a:avLst/>
          </a:prstGeom>
        </p:spPr>
        <p:txBody>
          <a:bodyPr vert="horz" lIns="92126" tIns="46063" rIns="92126" bIns="4606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1551" y="0"/>
            <a:ext cx="3037255" cy="464820"/>
          </a:xfrm>
          <a:prstGeom prst="rect">
            <a:avLst/>
          </a:prstGeom>
        </p:spPr>
        <p:txBody>
          <a:bodyPr vert="horz" lIns="92126" tIns="46063" rIns="92126" bIns="46063" rtlCol="0"/>
          <a:lstStyle>
            <a:lvl1pPr algn="r">
              <a:defRPr sz="1200"/>
            </a:lvl1pPr>
          </a:lstStyle>
          <a:p>
            <a:fld id="{1A7FB854-151C-4E17-89C9-ACEEACE63B2F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6"/>
            <a:ext cx="3037256" cy="464820"/>
          </a:xfrm>
          <a:prstGeom prst="rect">
            <a:avLst/>
          </a:prstGeom>
        </p:spPr>
        <p:txBody>
          <a:bodyPr vert="horz" lIns="92126" tIns="46063" rIns="92126" bIns="4606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1551" y="8829966"/>
            <a:ext cx="3037255" cy="464820"/>
          </a:xfrm>
          <a:prstGeom prst="rect">
            <a:avLst/>
          </a:prstGeom>
        </p:spPr>
        <p:txBody>
          <a:bodyPr vert="horz" lIns="92126" tIns="46063" rIns="92126" bIns="46063" rtlCol="0" anchor="b"/>
          <a:lstStyle>
            <a:lvl1pPr algn="r">
              <a:defRPr sz="1200"/>
            </a:lvl1pPr>
          </a:lstStyle>
          <a:p>
            <a:fld id="{17105255-28AB-4D4C-90AC-DAA8BB4D1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1316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037839" cy="464820"/>
          </a:xfrm>
          <a:prstGeom prst="rect">
            <a:avLst/>
          </a:prstGeom>
        </p:spPr>
        <p:txBody>
          <a:bodyPr vert="horz" lIns="92814" tIns="46407" rIns="92814" bIns="4640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40" y="0"/>
            <a:ext cx="3037839" cy="464820"/>
          </a:xfrm>
          <a:prstGeom prst="rect">
            <a:avLst/>
          </a:prstGeom>
        </p:spPr>
        <p:txBody>
          <a:bodyPr vert="horz" lIns="92814" tIns="46407" rIns="92814" bIns="46407" rtlCol="0"/>
          <a:lstStyle>
            <a:lvl1pPr algn="r">
              <a:defRPr sz="1200"/>
            </a:lvl1pPr>
          </a:lstStyle>
          <a:p>
            <a:fld id="{10B2D45D-0F58-4882-A4DE-23BDE470F5A8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5325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14" tIns="46407" rIns="92814" bIns="4640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1"/>
            <a:ext cx="5608320" cy="4183380"/>
          </a:xfrm>
          <a:prstGeom prst="rect">
            <a:avLst/>
          </a:prstGeom>
        </p:spPr>
        <p:txBody>
          <a:bodyPr vert="horz" lIns="92814" tIns="46407" rIns="92814" bIns="4640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8829967"/>
            <a:ext cx="3037839" cy="464820"/>
          </a:xfrm>
          <a:prstGeom prst="rect">
            <a:avLst/>
          </a:prstGeom>
        </p:spPr>
        <p:txBody>
          <a:bodyPr vert="horz" lIns="92814" tIns="46407" rIns="92814" bIns="4640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40" y="8829967"/>
            <a:ext cx="3037839" cy="464820"/>
          </a:xfrm>
          <a:prstGeom prst="rect">
            <a:avLst/>
          </a:prstGeom>
        </p:spPr>
        <p:txBody>
          <a:bodyPr vert="horz" lIns="92814" tIns="46407" rIns="92814" bIns="46407" rtlCol="0" anchor="b"/>
          <a:lstStyle>
            <a:lvl1pPr algn="r">
              <a:defRPr sz="1200"/>
            </a:lvl1pPr>
          </a:lstStyle>
          <a:p>
            <a:fld id="{2A2AA69D-3007-449B-9F22-14AC0B735A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629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accent2"/>
                </a:solidFill>
                <a:latin typeface="Arial" pitchFamily="34" charset="0"/>
              </a:defRPr>
            </a:lvl1pPr>
            <a:lvl2pPr marL="754121" indent="-290046" eaLnBrk="0" hangingPunct="0">
              <a:defRPr>
                <a:solidFill>
                  <a:schemeClr val="accent2"/>
                </a:solidFill>
                <a:latin typeface="Arial" pitchFamily="34" charset="0"/>
              </a:defRPr>
            </a:lvl2pPr>
            <a:lvl3pPr marL="1160187" indent="-232037" eaLnBrk="0" hangingPunct="0">
              <a:defRPr>
                <a:solidFill>
                  <a:schemeClr val="accent2"/>
                </a:solidFill>
                <a:latin typeface="Arial" pitchFamily="34" charset="0"/>
              </a:defRPr>
            </a:lvl3pPr>
            <a:lvl4pPr marL="1624261" indent="-232037" eaLnBrk="0" hangingPunct="0">
              <a:defRPr>
                <a:solidFill>
                  <a:schemeClr val="accent2"/>
                </a:solidFill>
                <a:latin typeface="Arial" pitchFamily="34" charset="0"/>
              </a:defRPr>
            </a:lvl4pPr>
            <a:lvl5pPr marL="2088337" indent="-232037" eaLnBrk="0" hangingPunct="0">
              <a:defRPr>
                <a:solidFill>
                  <a:schemeClr val="accent2"/>
                </a:solidFill>
                <a:latin typeface="Arial" pitchFamily="34" charset="0"/>
              </a:defRPr>
            </a:lvl5pPr>
            <a:lvl6pPr marL="2552410" indent="-23203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itchFamily="34" charset="0"/>
              </a:defRPr>
            </a:lvl6pPr>
            <a:lvl7pPr marL="3016484" indent="-23203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itchFamily="34" charset="0"/>
              </a:defRPr>
            </a:lvl7pPr>
            <a:lvl8pPr marL="3480561" indent="-23203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itchFamily="34" charset="0"/>
              </a:defRPr>
            </a:lvl8pPr>
            <a:lvl9pPr marL="3944635" indent="-23203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eaLnBrk="1" hangingPunct="1"/>
            <a:fld id="{38994064-54B5-4421-B189-3B93C5667BB0}" type="slidenum">
              <a:rPr lang="en-US" smtClean="0">
                <a:solidFill>
                  <a:prstClr val="black"/>
                </a:solidFill>
              </a:rPr>
              <a:pPr eaLnBrk="1" hangingPunct="1"/>
              <a:t>1</a:t>
            </a:fld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34819" name="Rectangle 7"/>
          <p:cNvSpPr txBox="1">
            <a:spLocks noGrp="1" noChangeArrowheads="1"/>
          </p:cNvSpPr>
          <p:nvPr/>
        </p:nvSpPr>
        <p:spPr bwMode="auto">
          <a:xfrm>
            <a:off x="3970250" y="8829567"/>
            <a:ext cx="3038955" cy="464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810" tIns="46405" rIns="92810" bIns="46405" anchor="b"/>
          <a:lstStyle>
            <a:lvl1pPr eaLnBrk="0" hangingPunct="0">
              <a:defRPr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74EAF0EC-F2FE-4D2F-9015-2AB451BE7BA6}" type="slidenum">
              <a:rPr lang="en-US" sz="1200">
                <a:solidFill>
                  <a:prstClr val="black"/>
                </a:solidFill>
              </a:rPr>
              <a:pPr algn="r" eaLnBrk="1" hangingPunct="1"/>
              <a:t>1</a:t>
            </a:fld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348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AU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  <a:p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2AA69D-3007-449B-9F22-14AC0B735AD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7540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2AA69D-3007-449B-9F22-14AC0B735AD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4700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2AA69D-3007-449B-9F22-14AC0B735ADC}" type="slidenum">
              <a:rPr lang="en-US" smtClean="0"/>
              <a:t>12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0801752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  <a:p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2AA69D-3007-449B-9F22-14AC0B735AD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9307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2AA69D-3007-449B-9F22-14AC0B735AD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934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2AA69D-3007-449B-9F22-14AC0B735AD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777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2AA69D-3007-449B-9F22-14AC0B735AD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2421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2AA69D-3007-449B-9F22-14AC0B735AD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7398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2AA69D-3007-449B-9F22-14AC0B735AD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254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2AA69D-3007-449B-9F22-14AC0B735AD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5872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2AA69D-3007-449B-9F22-14AC0B735AD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2942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2AA69D-3007-449B-9F22-14AC0B735AD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6838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main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4952"/>
          </a:xfrm>
          <a:prstGeom prst="rect">
            <a:avLst/>
          </a:prstGeom>
        </p:spPr>
      </p:pic>
      <p:sp>
        <p:nvSpPr>
          <p:cNvPr id="13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667000" y="1981200"/>
            <a:ext cx="4419600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baseline="0">
                <a:solidFill>
                  <a:srgbClr val="126C65"/>
                </a:solidFill>
                <a:latin typeface="Myriad Pro" pitchFamily="34" charset="0"/>
              </a:defRPr>
            </a:lvl1pPr>
          </a:lstStyle>
          <a:p>
            <a:r>
              <a:rPr lang="en-US" dirty="0" smtClean="0"/>
              <a:t>Presentation Title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126C65">
                    <a:tint val="75000"/>
                  </a:srgbClr>
                </a:solidFill>
              </a:rPr>
              <a:t>Presentation Name/ Company Name:</a:t>
            </a:r>
            <a:endParaRPr lang="en-US">
              <a:solidFill>
                <a:srgbClr val="126C65">
                  <a:tint val="75000"/>
                </a:srgbClr>
              </a:solidFill>
            </a:endParaRPr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srgbClr val="126C65">
                  <a:tint val="75000"/>
                </a:srgbClr>
              </a:solidFill>
            </a:endParaRP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051BCF-A29C-4335-BCB1-BA1D51212CE6}" type="slidenum">
              <a:rPr lang="en-US" smtClean="0">
                <a:solidFill>
                  <a:srgbClr val="126C65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126C65">
                  <a:tint val="75000"/>
                </a:srgbClr>
              </a:solidFill>
            </a:endParaRPr>
          </a:p>
        </p:txBody>
      </p:sp>
      <p:sp>
        <p:nvSpPr>
          <p:cNvPr id="10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67000" y="3048000"/>
            <a:ext cx="4419600" cy="421088"/>
          </a:xfrm>
          <a:prstGeom prst="rect">
            <a:avLst/>
          </a:prstGeom>
        </p:spPr>
        <p:txBody>
          <a:bodyPr lIns="91440" rIns="91440" anchor="t">
            <a:normAutofit/>
          </a:bodyPr>
          <a:lstStyle>
            <a:lvl1pPr marL="0" indent="0" algn="l">
              <a:buNone/>
              <a:defRPr sz="1800" baseline="0">
                <a:solidFill>
                  <a:srgbClr val="000000"/>
                </a:solidFill>
                <a:latin typeface="Myriad Pro" pitchFamily="34" charset="0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dirty="0" smtClean="0"/>
              <a:t>Description/details of the Presentation</a:t>
            </a:r>
          </a:p>
        </p:txBody>
      </p:sp>
    </p:spTree>
    <p:extLst>
      <p:ext uri="{BB962C8B-B14F-4D97-AF65-F5344CB8AC3E}">
        <p14:creationId xmlns:p14="http://schemas.microsoft.com/office/powerpoint/2010/main" val="30640826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26C65"/>
                </a:solidFill>
                <a:latin typeface="Myriad Pro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chemeClr val="tx2"/>
                </a:solidFill>
                <a:latin typeface="Myriad Pro" pitchFamily="34" charset="0"/>
              </a:defRPr>
            </a:lvl1pPr>
            <a:lvl2pPr>
              <a:defRPr>
                <a:solidFill>
                  <a:schemeClr val="tx2"/>
                </a:solidFill>
                <a:latin typeface="Myriad Pro" pitchFamily="34" charset="0"/>
              </a:defRPr>
            </a:lvl2pPr>
            <a:lvl3pPr>
              <a:defRPr>
                <a:solidFill>
                  <a:schemeClr val="tx2"/>
                </a:solidFill>
                <a:latin typeface="Myriad Pro" pitchFamily="34" charset="0"/>
              </a:defRPr>
            </a:lvl3pPr>
            <a:lvl4pPr>
              <a:defRPr>
                <a:solidFill>
                  <a:schemeClr val="tx2"/>
                </a:solidFill>
                <a:latin typeface="Myriad Pro" pitchFamily="34" charset="0"/>
              </a:defRPr>
            </a:lvl4pPr>
            <a:lvl5pPr>
              <a:defRPr>
                <a:solidFill>
                  <a:schemeClr val="tx2"/>
                </a:solidFill>
                <a:latin typeface="Myriad Pro" pitchFamily="34" charset="0"/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126C65">
                    <a:tint val="75000"/>
                  </a:srgbClr>
                </a:solidFill>
              </a:rPr>
              <a:t>Presentation Name/ Company Name:</a:t>
            </a:r>
            <a:endParaRPr lang="en-US">
              <a:solidFill>
                <a:srgbClr val="126C65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126C65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/>
          <a:lstStyle/>
          <a:p>
            <a:fld id="{9898215E-4A68-43C2-97EF-D92D42317675}" type="slidenum">
              <a:rPr lang="en-US" smtClean="0">
                <a:solidFill>
                  <a:srgbClr val="126C65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126C65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5759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chemeClr val="tx1"/>
                </a:solidFill>
                <a:latin typeface="Myriad Pro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chemeClr val="tx2"/>
                </a:solidFill>
                <a:latin typeface="Myriad Pro" pitchFamily="34" charset="0"/>
              </a:defRPr>
            </a:lvl1pPr>
            <a:lvl2pPr>
              <a:defRPr>
                <a:solidFill>
                  <a:schemeClr val="tx2"/>
                </a:solidFill>
                <a:latin typeface="Myriad Pro" pitchFamily="34" charset="0"/>
              </a:defRPr>
            </a:lvl2pPr>
            <a:lvl3pPr>
              <a:defRPr>
                <a:solidFill>
                  <a:schemeClr val="tx2"/>
                </a:solidFill>
                <a:latin typeface="Myriad Pro" pitchFamily="34" charset="0"/>
              </a:defRPr>
            </a:lvl3pPr>
            <a:lvl4pPr>
              <a:defRPr>
                <a:solidFill>
                  <a:schemeClr val="tx2"/>
                </a:solidFill>
                <a:latin typeface="Myriad Pro" pitchFamily="34" charset="0"/>
              </a:defRPr>
            </a:lvl4pPr>
            <a:lvl5pPr>
              <a:defRPr>
                <a:solidFill>
                  <a:schemeClr val="tx2"/>
                </a:solidFill>
                <a:latin typeface="Myriad Pro" pitchFamily="34" charset="0"/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126C65">
                    <a:tint val="75000"/>
                  </a:srgbClr>
                </a:solidFill>
              </a:rPr>
              <a:t>Presentation Name/ Company Name:</a:t>
            </a:r>
            <a:endParaRPr lang="en-US">
              <a:solidFill>
                <a:srgbClr val="126C65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126C65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/>
          <a:lstStyle/>
          <a:p>
            <a:fld id="{9898215E-4A68-43C2-97EF-D92D42317675}" type="slidenum">
              <a:rPr lang="en-US" smtClean="0">
                <a:solidFill>
                  <a:srgbClr val="126C65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126C65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7324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main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4952"/>
          </a:xfrm>
          <a:prstGeom prst="rect">
            <a:avLst/>
          </a:prstGeom>
        </p:spPr>
      </p:pic>
      <p:sp>
        <p:nvSpPr>
          <p:cNvPr id="13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667000" y="1981200"/>
            <a:ext cx="4419600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baseline="0">
                <a:solidFill>
                  <a:srgbClr val="126C65"/>
                </a:solidFill>
                <a:latin typeface="Myriad Web Pro" pitchFamily="34" charset="0"/>
              </a:defRPr>
            </a:lvl1pPr>
          </a:lstStyle>
          <a:p>
            <a:r>
              <a:rPr lang="en-US" dirty="0" smtClean="0"/>
              <a:t>Orientation Session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126C65">
                    <a:tint val="75000"/>
                  </a:srgbClr>
                </a:solidFill>
              </a:rPr>
              <a:t>Presentation Name/ Company Name:</a:t>
            </a:r>
            <a:endParaRPr lang="en-US">
              <a:solidFill>
                <a:srgbClr val="126C65">
                  <a:tint val="75000"/>
                </a:srgbClr>
              </a:solidFill>
            </a:endParaRPr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srgbClr val="126C65">
                  <a:tint val="75000"/>
                </a:srgbClr>
              </a:solidFill>
            </a:endParaRP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051BCF-A29C-4335-BCB1-BA1D51212CE6}" type="slidenum">
              <a:rPr lang="en-US" smtClean="0">
                <a:solidFill>
                  <a:srgbClr val="126C65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126C65">
                  <a:tint val="75000"/>
                </a:srgbClr>
              </a:solidFill>
            </a:endParaRPr>
          </a:p>
        </p:txBody>
      </p:sp>
      <p:sp>
        <p:nvSpPr>
          <p:cNvPr id="10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67000" y="3427476"/>
            <a:ext cx="4419600" cy="1447800"/>
          </a:xfrm>
          <a:prstGeom prst="rect">
            <a:avLst/>
          </a:prstGeom>
        </p:spPr>
        <p:txBody>
          <a:bodyPr lIns="91440" rIns="91440" anchor="t">
            <a:normAutofit/>
          </a:bodyPr>
          <a:lstStyle>
            <a:lvl1pPr marL="0" indent="0" algn="l">
              <a:buNone/>
              <a:defRPr sz="1800" baseline="0">
                <a:solidFill>
                  <a:srgbClr val="000000"/>
                </a:solidFill>
                <a:latin typeface="Myriad Web Pro" pitchFamily="34" charset="0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dirty="0" smtClean="0"/>
              <a:t>Securities and Exchange Commission of Pakistan</a:t>
            </a:r>
          </a:p>
        </p:txBody>
      </p:sp>
    </p:spTree>
    <p:extLst>
      <p:ext uri="{BB962C8B-B14F-4D97-AF65-F5344CB8AC3E}">
        <p14:creationId xmlns:p14="http://schemas.microsoft.com/office/powerpoint/2010/main" val="32481129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Myriad Web Pro" pitchFamily="34" charset="0"/>
              </a:defRPr>
            </a:lvl1pPr>
            <a:lvl2pPr>
              <a:defRPr>
                <a:solidFill>
                  <a:schemeClr val="tx2"/>
                </a:solidFill>
                <a:latin typeface="Myriad Web Pro" pitchFamily="34" charset="0"/>
              </a:defRPr>
            </a:lvl2pPr>
            <a:lvl3pPr>
              <a:defRPr>
                <a:solidFill>
                  <a:schemeClr val="tx2"/>
                </a:solidFill>
                <a:latin typeface="Myriad Web Pro" pitchFamily="34" charset="0"/>
              </a:defRPr>
            </a:lvl3pPr>
            <a:lvl4pPr>
              <a:defRPr>
                <a:solidFill>
                  <a:schemeClr val="tx2"/>
                </a:solidFill>
                <a:latin typeface="Myriad Web Pro" pitchFamily="34" charset="0"/>
              </a:defRPr>
            </a:lvl4pPr>
            <a:lvl5pPr>
              <a:defRPr>
                <a:solidFill>
                  <a:schemeClr val="tx2"/>
                </a:solidFill>
                <a:latin typeface="Myriad Web Pro" pitchFamily="34" charset="0"/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762000"/>
            <a:ext cx="7696200" cy="655638"/>
          </a:xfrm>
          <a:prstGeom prst="rect">
            <a:avLst/>
          </a:prstGeom>
        </p:spPr>
        <p:txBody>
          <a:bodyPr rtlCol="0"/>
          <a:lstStyle>
            <a:lvl1pPr>
              <a:defRPr>
                <a:solidFill>
                  <a:srgbClr val="126C65"/>
                </a:solidFill>
                <a:latin typeface="Myriad Web Pro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2" name="Slide Number Placeholder 5"/>
          <p:cNvSpPr txBox="1">
            <a:spLocks/>
          </p:cNvSpPr>
          <p:nvPr userDrawn="1"/>
        </p:nvSpPr>
        <p:spPr>
          <a:xfrm>
            <a:off x="8285480" y="284797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898215E-4A68-43C2-97EF-D92D42317675}" type="slidenum">
              <a:rPr lang="en-US" smtClean="0">
                <a:solidFill>
                  <a:srgbClr val="126C65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26C65">
                  <a:tint val="75000"/>
                </a:srgbClr>
              </a:solidFill>
            </a:endParaRPr>
          </a:p>
        </p:txBody>
      </p:sp>
      <p:sp>
        <p:nvSpPr>
          <p:cNvPr id="19" name="Footer Placeholder 4"/>
          <p:cNvSpPr txBox="1">
            <a:spLocks/>
          </p:cNvSpPr>
          <p:nvPr userDrawn="1"/>
        </p:nvSpPr>
        <p:spPr>
          <a:xfrm>
            <a:off x="3276600" y="4724400"/>
            <a:ext cx="43434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dirty="0" smtClean="0">
              <a:solidFill>
                <a:srgbClr val="126C65">
                  <a:tint val="75000"/>
                </a:srgbClr>
              </a:solidFill>
            </a:endParaRPr>
          </a:p>
        </p:txBody>
      </p:sp>
      <p:sp>
        <p:nvSpPr>
          <p:cNvPr id="29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00800"/>
            <a:ext cx="7010400" cy="365760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Myriad Web Pro" pitchFamily="34" charset="0"/>
              </a:defRPr>
            </a:lvl1pPr>
            <a:extLst/>
          </a:lstStyle>
          <a:p>
            <a:r>
              <a:rPr lang="en-US" smtClean="0">
                <a:solidFill>
                  <a:prstClr val="white"/>
                </a:solidFill>
              </a:rPr>
              <a:t>Presentation Name/ Company Name: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Date Placeholder 4"/>
          <p:cNvSpPr txBox="1">
            <a:spLocks/>
          </p:cNvSpPr>
          <p:nvPr userDrawn="1"/>
        </p:nvSpPr>
        <p:spPr>
          <a:xfrm>
            <a:off x="6934200" y="320040"/>
            <a:ext cx="1351280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AF83B1-E697-476A-8308-AC10300FFFE0}" type="datetime1">
              <a:rPr lang="en-US" smtClean="0">
                <a:solidFill>
                  <a:srgbClr val="126C65"/>
                </a:solidFill>
                <a:latin typeface="Myriad Web Pro" pitchFamily="34" charset="0"/>
              </a:rPr>
              <a:pPr/>
              <a:t>4/3/2017</a:t>
            </a:fld>
            <a:endParaRPr lang="en-US" dirty="0">
              <a:solidFill>
                <a:srgbClr val="126C65"/>
              </a:solidFill>
              <a:latin typeface="Myriad Web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687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59712"/>
            <a:ext cx="8266176" cy="1828800"/>
          </a:xfrm>
          <a:prstGeom prst="rect">
            <a:avLst/>
          </a:prstGeo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Myriad Web Pro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  <a:prstGeom prst="rect">
            <a:avLst/>
          </a:prstGeo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</a:rPr>
              <a:t>Presentation Name/ Company Name:</a:t>
            </a:r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/>
          <a:lstStyle/>
          <a:p>
            <a:fld id="{9898215E-4A68-43C2-97EF-D92D42317675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3928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000000"/>
                </a:solidFill>
                <a:latin typeface="Myriad Web Pro" pitchFamily="34" charset="0"/>
              </a:defRPr>
            </a:lvl1pPr>
            <a:lvl2pPr>
              <a:defRPr sz="2400">
                <a:solidFill>
                  <a:srgbClr val="000000"/>
                </a:solidFill>
                <a:latin typeface="Myriad Web Pro" pitchFamily="34" charset="0"/>
              </a:defRPr>
            </a:lvl2pPr>
            <a:lvl3pPr>
              <a:defRPr sz="2000">
                <a:solidFill>
                  <a:srgbClr val="000000"/>
                </a:solidFill>
                <a:latin typeface="Myriad Web Pro" pitchFamily="34" charset="0"/>
              </a:defRPr>
            </a:lvl3pPr>
            <a:lvl4pPr>
              <a:defRPr sz="1800">
                <a:solidFill>
                  <a:srgbClr val="000000"/>
                </a:solidFill>
                <a:latin typeface="Myriad Web Pro" pitchFamily="34" charset="0"/>
              </a:defRPr>
            </a:lvl4pPr>
            <a:lvl5pPr>
              <a:defRPr sz="1800">
                <a:solidFill>
                  <a:srgbClr val="000000"/>
                </a:solidFill>
                <a:latin typeface="Myriad Web Pro" pitchFamily="34" charset="0"/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000000"/>
                </a:solidFill>
                <a:latin typeface="Myriad Web Pro" pitchFamily="34" charset="0"/>
              </a:defRPr>
            </a:lvl1pPr>
            <a:lvl2pPr>
              <a:defRPr sz="2400">
                <a:solidFill>
                  <a:srgbClr val="000000"/>
                </a:solidFill>
                <a:latin typeface="Myriad Web Pro" pitchFamily="34" charset="0"/>
              </a:defRPr>
            </a:lvl2pPr>
            <a:lvl3pPr>
              <a:defRPr sz="2000">
                <a:solidFill>
                  <a:srgbClr val="000000"/>
                </a:solidFill>
                <a:latin typeface="Myriad Web Pro" pitchFamily="34" charset="0"/>
              </a:defRPr>
            </a:lvl3pPr>
            <a:lvl4pPr>
              <a:defRPr sz="1800">
                <a:solidFill>
                  <a:srgbClr val="000000"/>
                </a:solidFill>
                <a:latin typeface="Myriad Web Pro" pitchFamily="34" charset="0"/>
              </a:defRPr>
            </a:lvl4pPr>
            <a:lvl5pPr>
              <a:defRPr sz="1800">
                <a:solidFill>
                  <a:srgbClr val="000000"/>
                </a:solidFill>
                <a:latin typeface="Myriad Web Pro" pitchFamily="34" charset="0"/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880360" y="6407944"/>
            <a:ext cx="1920240" cy="365760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</a:rPr>
              <a:t>Presentation Name/ Company Name:</a:t>
            </a:r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407944"/>
            <a:ext cx="2350681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/>
          <a:lstStyle/>
          <a:p>
            <a:fld id="{9898215E-4A68-43C2-97EF-D92D42317675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rtlCol="0"/>
          <a:lstStyle>
            <a:lvl1pPr>
              <a:defRPr>
                <a:solidFill>
                  <a:schemeClr val="bg1"/>
                </a:solidFill>
                <a:latin typeface="Myriad Web Pro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1093330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rgbClr val="126C65"/>
                </a:solidFill>
                <a:latin typeface="Myriad Web Pro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prstGeom prst="rect">
            <a:avLst/>
          </a:prstGeo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prstGeom prst="rect">
            <a:avLst/>
          </a:prstGeo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prstGeom prst="rect">
            <a:avLst/>
          </a:prstGeom>
          <a:ln>
            <a:noFill/>
            <a:prstDash val="sysDash"/>
            <a:miter lim="800000"/>
          </a:ln>
        </p:spPr>
        <p:txBody>
          <a:bodyPr/>
          <a:lstStyle>
            <a:lvl1pPr>
              <a:defRPr sz="2400">
                <a:solidFill>
                  <a:schemeClr val="tx2"/>
                </a:solidFill>
                <a:latin typeface="Myriad Web Pro" pitchFamily="34" charset="0"/>
              </a:defRPr>
            </a:lvl1pPr>
            <a:lvl2pPr>
              <a:defRPr sz="2000">
                <a:solidFill>
                  <a:schemeClr val="tx2"/>
                </a:solidFill>
                <a:latin typeface="Myriad Web Pro" pitchFamily="34" charset="0"/>
              </a:defRPr>
            </a:lvl2pPr>
            <a:lvl3pPr>
              <a:defRPr sz="1800">
                <a:solidFill>
                  <a:schemeClr val="tx2"/>
                </a:solidFill>
                <a:latin typeface="Myriad Web Pro" pitchFamily="34" charset="0"/>
              </a:defRPr>
            </a:lvl3pPr>
            <a:lvl4pPr>
              <a:defRPr sz="1600">
                <a:solidFill>
                  <a:schemeClr val="tx2"/>
                </a:solidFill>
                <a:latin typeface="Myriad Web Pro" pitchFamily="34" charset="0"/>
              </a:defRPr>
            </a:lvl4pPr>
            <a:lvl5pPr>
              <a:defRPr sz="1600">
                <a:solidFill>
                  <a:schemeClr val="tx2"/>
                </a:solidFill>
                <a:latin typeface="Myriad Web Pro" pitchFamily="34" charset="0"/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prstGeom prst="rect">
            <a:avLst/>
          </a:prstGeo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>
                <a:solidFill>
                  <a:schemeClr val="tx2"/>
                </a:solidFill>
                <a:latin typeface="Myriad Web Pro" pitchFamily="34" charset="0"/>
              </a:defRPr>
            </a:lvl1pPr>
            <a:lvl2pPr>
              <a:defRPr sz="2000">
                <a:solidFill>
                  <a:schemeClr val="tx2"/>
                </a:solidFill>
                <a:latin typeface="Myriad Web Pro" pitchFamily="34" charset="0"/>
              </a:defRPr>
            </a:lvl2pPr>
            <a:lvl3pPr>
              <a:defRPr sz="1800">
                <a:solidFill>
                  <a:schemeClr val="tx2"/>
                </a:solidFill>
                <a:latin typeface="Myriad Web Pro" pitchFamily="34" charset="0"/>
              </a:defRPr>
            </a:lvl3pPr>
            <a:lvl4pPr>
              <a:defRPr sz="1600">
                <a:solidFill>
                  <a:schemeClr val="tx2"/>
                </a:solidFill>
                <a:latin typeface="Myriad Web Pro" pitchFamily="34" charset="0"/>
              </a:defRPr>
            </a:lvl4pPr>
            <a:lvl5pPr>
              <a:defRPr sz="1600">
                <a:solidFill>
                  <a:schemeClr val="tx2"/>
                </a:solidFill>
                <a:latin typeface="Myriad Web Pro" pitchFamily="34" charset="0"/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126C65">
                    <a:tint val="75000"/>
                  </a:srgbClr>
                </a:solidFill>
              </a:rPr>
              <a:t>Presentation Name/ Company Name:</a:t>
            </a:r>
            <a:endParaRPr lang="en-US">
              <a:solidFill>
                <a:srgbClr val="126C65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126C65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/>
          <a:lstStyle/>
          <a:p>
            <a:fld id="{9898215E-4A68-43C2-97EF-D92D42317675}" type="slidenum">
              <a:rPr lang="en-US" smtClean="0">
                <a:solidFill>
                  <a:srgbClr val="126C65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126C65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9889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</a:rPr>
              <a:t>Presentation Name/ Company Name:</a:t>
            </a:r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/>
          <a:lstStyle/>
          <a:p>
            <a:fld id="{9898215E-4A68-43C2-97EF-D92D42317675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rtlCol="0"/>
          <a:lstStyle>
            <a:lvl1pPr>
              <a:defRPr>
                <a:solidFill>
                  <a:srgbClr val="126C65"/>
                </a:solidFill>
                <a:latin typeface="Myriad Web Pro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0082402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126C65">
                    <a:tint val="75000"/>
                  </a:srgbClr>
                </a:solidFill>
              </a:rPr>
              <a:t>Presentation Name/ Company Name:</a:t>
            </a:r>
            <a:endParaRPr lang="en-US">
              <a:solidFill>
                <a:srgbClr val="126C65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126C65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/>
          <a:lstStyle/>
          <a:p>
            <a:fld id="{9898215E-4A68-43C2-97EF-D92D42317675}" type="slidenum">
              <a:rPr lang="en-US" smtClean="0">
                <a:solidFill>
                  <a:srgbClr val="126C65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126C65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742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  <a:prstGeom prst="rect">
            <a:avLst/>
          </a:prstGeo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  <a:latin typeface="Myriad Web Pro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>
                <a:latin typeface="Myriad Web Pro" pitchFamily="34" charset="0"/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Myriad Web Pro" pitchFamily="34" charset="0"/>
              </a:defRPr>
            </a:lvl1pPr>
            <a:lvl2pPr>
              <a:defRPr sz="2800">
                <a:solidFill>
                  <a:schemeClr val="tx2"/>
                </a:solidFill>
                <a:latin typeface="Myriad Web Pro" pitchFamily="34" charset="0"/>
              </a:defRPr>
            </a:lvl2pPr>
            <a:lvl3pPr>
              <a:defRPr sz="2400">
                <a:solidFill>
                  <a:schemeClr val="tx2"/>
                </a:solidFill>
                <a:latin typeface="Myriad Web Pro" pitchFamily="34" charset="0"/>
              </a:defRPr>
            </a:lvl3pPr>
            <a:lvl4pPr>
              <a:defRPr sz="2000">
                <a:solidFill>
                  <a:schemeClr val="tx2"/>
                </a:solidFill>
                <a:latin typeface="Myriad Web Pro" pitchFamily="34" charset="0"/>
              </a:defRPr>
            </a:lvl4pPr>
            <a:lvl5pPr>
              <a:defRPr sz="2000">
                <a:solidFill>
                  <a:schemeClr val="tx2"/>
                </a:solidFill>
                <a:latin typeface="Myriad Web Pro" pitchFamily="34" charset="0"/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>
            <a:lvl1pPr>
              <a:defRPr>
                <a:latin typeface="Myriad Web Pro" pitchFamily="34" charset="0"/>
              </a:defRPr>
            </a:lvl1pPr>
            <a:extLst/>
          </a:lstStyle>
          <a:p>
            <a:r>
              <a:rPr lang="en-US" smtClean="0">
                <a:solidFill>
                  <a:srgbClr val="126C65">
                    <a:tint val="75000"/>
                  </a:srgbClr>
                </a:solidFill>
              </a:rPr>
              <a:t>Presentation Name/ Company Name:</a:t>
            </a:r>
            <a:endParaRPr lang="en-US" dirty="0">
              <a:solidFill>
                <a:srgbClr val="126C65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yriad Web Pro" pitchFamily="34" charset="0"/>
              </a:defRPr>
            </a:lvl1pPr>
            <a:extLst/>
          </a:lstStyle>
          <a:p>
            <a:endParaRPr lang="en-US" dirty="0">
              <a:solidFill>
                <a:srgbClr val="126C65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yriad Web Pro" pitchFamily="34" charset="0"/>
              </a:defRPr>
            </a:lvl1pPr>
            <a:extLst/>
          </a:lstStyle>
          <a:p>
            <a:fld id="{9898215E-4A68-43C2-97EF-D92D42317675}" type="slidenum">
              <a:rPr lang="en-US" smtClean="0">
                <a:solidFill>
                  <a:srgbClr val="126C65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26C65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6790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Myriad Pro" pitchFamily="34" charset="0"/>
              </a:defRPr>
            </a:lvl1pPr>
            <a:lvl2pPr>
              <a:defRPr>
                <a:solidFill>
                  <a:schemeClr val="tx2"/>
                </a:solidFill>
                <a:latin typeface="Myriad Pro" pitchFamily="34" charset="0"/>
              </a:defRPr>
            </a:lvl2pPr>
            <a:lvl3pPr>
              <a:defRPr>
                <a:solidFill>
                  <a:schemeClr val="tx2"/>
                </a:solidFill>
                <a:latin typeface="Myriad Pro" pitchFamily="34" charset="0"/>
              </a:defRPr>
            </a:lvl3pPr>
            <a:lvl4pPr>
              <a:defRPr>
                <a:solidFill>
                  <a:schemeClr val="tx2"/>
                </a:solidFill>
                <a:latin typeface="Myriad Pro" pitchFamily="34" charset="0"/>
              </a:defRPr>
            </a:lvl4pPr>
            <a:lvl5pPr>
              <a:defRPr>
                <a:solidFill>
                  <a:schemeClr val="tx2"/>
                </a:solidFill>
                <a:latin typeface="Myriad Pro" pitchFamily="34" charset="0"/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762000"/>
            <a:ext cx="7696200" cy="655638"/>
          </a:xfrm>
          <a:prstGeom prst="rect">
            <a:avLst/>
          </a:prstGeom>
        </p:spPr>
        <p:txBody>
          <a:bodyPr rtlCol="0"/>
          <a:lstStyle>
            <a:lvl1pPr>
              <a:defRPr>
                <a:solidFill>
                  <a:srgbClr val="126C65"/>
                </a:solidFill>
                <a:latin typeface="Myriad Pro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2" name="Slide Number Placeholder 5"/>
          <p:cNvSpPr txBox="1">
            <a:spLocks/>
          </p:cNvSpPr>
          <p:nvPr userDrawn="1"/>
        </p:nvSpPr>
        <p:spPr>
          <a:xfrm>
            <a:off x="8285480" y="284797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898215E-4A68-43C2-97EF-D92D42317675}" type="slidenum">
              <a:rPr lang="en-US" smtClean="0">
                <a:solidFill>
                  <a:srgbClr val="126C65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26C65">
                  <a:tint val="75000"/>
                </a:srgbClr>
              </a:solidFill>
            </a:endParaRPr>
          </a:p>
        </p:txBody>
      </p:sp>
      <p:sp>
        <p:nvSpPr>
          <p:cNvPr id="19" name="Footer Placeholder 4"/>
          <p:cNvSpPr txBox="1">
            <a:spLocks/>
          </p:cNvSpPr>
          <p:nvPr userDrawn="1"/>
        </p:nvSpPr>
        <p:spPr>
          <a:xfrm>
            <a:off x="3276600" y="4724400"/>
            <a:ext cx="43434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dirty="0" smtClean="0">
              <a:solidFill>
                <a:srgbClr val="126C65">
                  <a:tint val="75000"/>
                </a:srgbClr>
              </a:solidFill>
            </a:endParaRPr>
          </a:p>
        </p:txBody>
      </p:sp>
      <p:sp>
        <p:nvSpPr>
          <p:cNvPr id="29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00800"/>
            <a:ext cx="7010400" cy="365760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Myriad Pro" pitchFamily="34" charset="0"/>
              </a:defRPr>
            </a:lvl1pPr>
            <a:extLst/>
          </a:lstStyle>
          <a:p>
            <a:r>
              <a:rPr lang="en-US" smtClean="0">
                <a:solidFill>
                  <a:prstClr val="white"/>
                </a:solidFill>
              </a:rPr>
              <a:t>Presentation Name/ Company Name: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Date Placeholder 4"/>
          <p:cNvSpPr txBox="1">
            <a:spLocks/>
          </p:cNvSpPr>
          <p:nvPr userDrawn="1"/>
        </p:nvSpPr>
        <p:spPr>
          <a:xfrm>
            <a:off x="6934200" y="320040"/>
            <a:ext cx="1351280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AF83B1-E697-476A-8308-AC10300FFFE0}" type="datetime1">
              <a:rPr lang="en-US" smtClean="0">
                <a:solidFill>
                  <a:srgbClr val="126C65"/>
                </a:solidFill>
                <a:latin typeface="Myriad Pro" pitchFamily="34" charset="0"/>
              </a:rPr>
              <a:pPr/>
              <a:t>4/3/2017</a:t>
            </a:fld>
            <a:endParaRPr lang="en-US" dirty="0">
              <a:solidFill>
                <a:srgbClr val="126C65"/>
              </a:solidFill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16496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prstGeom prst="rect">
            <a:avLst/>
          </a:prstGeo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>
                <a:solidFill>
                  <a:prstClr val="white"/>
                </a:solidFill>
              </a:rPr>
              <a:t>Presentation Name/ Company Name: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98215E-4A68-43C2-97EF-D92D4231767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prstGeom prst="rect">
            <a:avLst/>
          </a:prstGeo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Title Placeholder 1"/>
          <p:cNvSpPr txBox="1">
            <a:spLocks/>
          </p:cNvSpPr>
          <p:nvPr userDrawn="1"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mtClean="0">
                <a:solidFill>
                  <a:srgbClr val="DEF5FA"/>
                </a:solidFill>
              </a:rPr>
              <a:t>Click to edit Master title style</a:t>
            </a:r>
            <a:endParaRPr lang="en-US">
              <a:solidFill>
                <a:srgbClr val="DEF5FA"/>
              </a:solidFill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idx="13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Date Placeholder 3"/>
          <p:cNvSpPr txBox="1">
            <a:spLocks/>
          </p:cNvSpPr>
          <p:nvPr userDrawn="1"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E446E8A-FC5F-499D-A43F-5CFF392A664C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4/3/2017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051BCF-A29C-4335-BCB1-BA1D51212CE6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pic>
        <p:nvPicPr>
          <p:cNvPr id="18" name="Picture 17" descr="main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1524"/>
            <a:ext cx="9144000" cy="685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9380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26C65"/>
                </a:solidFill>
                <a:latin typeface="Myriad Web Pro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chemeClr val="tx2"/>
                </a:solidFill>
                <a:latin typeface="Myriad Web Pro" pitchFamily="34" charset="0"/>
              </a:defRPr>
            </a:lvl1pPr>
            <a:lvl2pPr>
              <a:defRPr>
                <a:solidFill>
                  <a:schemeClr val="tx2"/>
                </a:solidFill>
                <a:latin typeface="Myriad Web Pro" pitchFamily="34" charset="0"/>
              </a:defRPr>
            </a:lvl2pPr>
            <a:lvl3pPr>
              <a:defRPr>
                <a:solidFill>
                  <a:schemeClr val="tx2"/>
                </a:solidFill>
                <a:latin typeface="Myriad Web Pro" pitchFamily="34" charset="0"/>
              </a:defRPr>
            </a:lvl3pPr>
            <a:lvl4pPr>
              <a:defRPr>
                <a:solidFill>
                  <a:schemeClr val="tx2"/>
                </a:solidFill>
                <a:latin typeface="Myriad Web Pro" pitchFamily="34" charset="0"/>
              </a:defRPr>
            </a:lvl4pPr>
            <a:lvl5pPr>
              <a:defRPr>
                <a:solidFill>
                  <a:schemeClr val="tx2"/>
                </a:solidFill>
                <a:latin typeface="Myriad Web Pro" pitchFamily="34" charset="0"/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126C65">
                    <a:tint val="75000"/>
                  </a:srgbClr>
                </a:solidFill>
              </a:rPr>
              <a:t>Presentation Name/ Company Name:</a:t>
            </a:r>
            <a:endParaRPr lang="en-US">
              <a:solidFill>
                <a:srgbClr val="126C65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126C65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/>
          <a:lstStyle/>
          <a:p>
            <a:fld id="{9898215E-4A68-43C2-97EF-D92D42317675}" type="slidenum">
              <a:rPr lang="en-US" smtClean="0">
                <a:solidFill>
                  <a:srgbClr val="126C65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126C65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4013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chemeClr val="tx1"/>
                </a:solidFill>
                <a:latin typeface="Myriad Web Pro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chemeClr val="tx2"/>
                </a:solidFill>
                <a:latin typeface="Myriad Web Pro" pitchFamily="34" charset="0"/>
              </a:defRPr>
            </a:lvl1pPr>
            <a:lvl2pPr>
              <a:defRPr>
                <a:solidFill>
                  <a:schemeClr val="tx2"/>
                </a:solidFill>
                <a:latin typeface="Myriad Web Pro" pitchFamily="34" charset="0"/>
              </a:defRPr>
            </a:lvl2pPr>
            <a:lvl3pPr>
              <a:defRPr>
                <a:solidFill>
                  <a:schemeClr val="tx2"/>
                </a:solidFill>
                <a:latin typeface="Myriad Web Pro" pitchFamily="34" charset="0"/>
              </a:defRPr>
            </a:lvl3pPr>
            <a:lvl4pPr>
              <a:defRPr>
                <a:solidFill>
                  <a:schemeClr val="tx2"/>
                </a:solidFill>
                <a:latin typeface="Myriad Web Pro" pitchFamily="34" charset="0"/>
              </a:defRPr>
            </a:lvl4pPr>
            <a:lvl5pPr>
              <a:defRPr>
                <a:solidFill>
                  <a:schemeClr val="tx2"/>
                </a:solidFill>
                <a:latin typeface="Myriad Web Pro" pitchFamily="34" charset="0"/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126C65">
                    <a:tint val="75000"/>
                  </a:srgbClr>
                </a:solidFill>
              </a:rPr>
              <a:t>Presentation Name/ Company Name:</a:t>
            </a:r>
            <a:endParaRPr lang="en-US">
              <a:solidFill>
                <a:srgbClr val="126C65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126C65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/>
          <a:lstStyle/>
          <a:p>
            <a:fld id="{9898215E-4A68-43C2-97EF-D92D42317675}" type="slidenum">
              <a:rPr lang="en-US" smtClean="0">
                <a:solidFill>
                  <a:srgbClr val="126C65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126C65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337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59712"/>
            <a:ext cx="8266176" cy="1828800"/>
          </a:xfrm>
          <a:prstGeom prst="rect">
            <a:avLst/>
          </a:prstGeo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Myriad Pro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  <a:prstGeom prst="rect">
            <a:avLst/>
          </a:prstGeo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</a:rPr>
              <a:t>Presentation Name/ Company Name:</a:t>
            </a:r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/>
          <a:lstStyle/>
          <a:p>
            <a:fld id="{9898215E-4A68-43C2-97EF-D92D42317675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6034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000000"/>
                </a:solidFill>
                <a:latin typeface="Myriad Pro" pitchFamily="34" charset="0"/>
              </a:defRPr>
            </a:lvl1pPr>
            <a:lvl2pPr>
              <a:defRPr sz="2400">
                <a:solidFill>
                  <a:srgbClr val="000000"/>
                </a:solidFill>
                <a:latin typeface="Myriad Pro" pitchFamily="34" charset="0"/>
              </a:defRPr>
            </a:lvl2pPr>
            <a:lvl3pPr>
              <a:defRPr sz="2000">
                <a:solidFill>
                  <a:srgbClr val="000000"/>
                </a:solidFill>
                <a:latin typeface="Myriad Pro" pitchFamily="34" charset="0"/>
              </a:defRPr>
            </a:lvl3pPr>
            <a:lvl4pPr>
              <a:defRPr sz="1800">
                <a:solidFill>
                  <a:srgbClr val="000000"/>
                </a:solidFill>
                <a:latin typeface="Myriad Pro" pitchFamily="34" charset="0"/>
              </a:defRPr>
            </a:lvl4pPr>
            <a:lvl5pPr>
              <a:defRPr sz="1800">
                <a:solidFill>
                  <a:srgbClr val="000000"/>
                </a:solidFill>
                <a:latin typeface="Myriad Pro" pitchFamily="34" charset="0"/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000000"/>
                </a:solidFill>
                <a:latin typeface="Myriad Pro" pitchFamily="34" charset="0"/>
              </a:defRPr>
            </a:lvl1pPr>
            <a:lvl2pPr>
              <a:defRPr sz="2400">
                <a:solidFill>
                  <a:srgbClr val="000000"/>
                </a:solidFill>
                <a:latin typeface="Myriad Pro" pitchFamily="34" charset="0"/>
              </a:defRPr>
            </a:lvl2pPr>
            <a:lvl3pPr>
              <a:defRPr sz="2000">
                <a:solidFill>
                  <a:srgbClr val="000000"/>
                </a:solidFill>
                <a:latin typeface="Myriad Pro" pitchFamily="34" charset="0"/>
              </a:defRPr>
            </a:lvl3pPr>
            <a:lvl4pPr>
              <a:defRPr sz="1800">
                <a:solidFill>
                  <a:srgbClr val="000000"/>
                </a:solidFill>
                <a:latin typeface="Myriad Pro" pitchFamily="34" charset="0"/>
              </a:defRPr>
            </a:lvl4pPr>
            <a:lvl5pPr>
              <a:defRPr sz="1800">
                <a:solidFill>
                  <a:srgbClr val="000000"/>
                </a:solidFill>
                <a:latin typeface="Myriad Pro" pitchFamily="34" charset="0"/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880360" y="6407944"/>
            <a:ext cx="1920240" cy="365760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</a:rPr>
              <a:t>Presentation Name/ Company Name:</a:t>
            </a:r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407944"/>
            <a:ext cx="2350681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/>
          <a:lstStyle/>
          <a:p>
            <a:fld id="{9898215E-4A68-43C2-97EF-D92D42317675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rtlCol="0"/>
          <a:lstStyle>
            <a:lvl1pPr>
              <a:defRPr>
                <a:solidFill>
                  <a:schemeClr val="bg1"/>
                </a:solidFill>
                <a:latin typeface="Myriad Pro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3907313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rgbClr val="126C65"/>
                </a:solidFill>
                <a:latin typeface="Myriad Pro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prstGeom prst="rect">
            <a:avLst/>
          </a:prstGeo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prstGeom prst="rect">
            <a:avLst/>
          </a:prstGeo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prstGeom prst="rect">
            <a:avLst/>
          </a:prstGeom>
          <a:ln>
            <a:noFill/>
            <a:prstDash val="sysDash"/>
            <a:miter lim="800000"/>
          </a:ln>
        </p:spPr>
        <p:txBody>
          <a:bodyPr/>
          <a:lstStyle>
            <a:lvl1pPr>
              <a:defRPr sz="2400">
                <a:solidFill>
                  <a:schemeClr val="tx2"/>
                </a:solidFill>
                <a:latin typeface="Myriad Pro" pitchFamily="34" charset="0"/>
              </a:defRPr>
            </a:lvl1pPr>
            <a:lvl2pPr>
              <a:defRPr sz="2000">
                <a:solidFill>
                  <a:schemeClr val="tx2"/>
                </a:solidFill>
                <a:latin typeface="Myriad Pro" pitchFamily="34" charset="0"/>
              </a:defRPr>
            </a:lvl2pPr>
            <a:lvl3pPr>
              <a:defRPr sz="1800">
                <a:solidFill>
                  <a:schemeClr val="tx2"/>
                </a:solidFill>
                <a:latin typeface="Myriad Pro" pitchFamily="34" charset="0"/>
              </a:defRPr>
            </a:lvl3pPr>
            <a:lvl4pPr>
              <a:defRPr sz="1600">
                <a:solidFill>
                  <a:schemeClr val="tx2"/>
                </a:solidFill>
                <a:latin typeface="Myriad Pro" pitchFamily="34" charset="0"/>
              </a:defRPr>
            </a:lvl4pPr>
            <a:lvl5pPr>
              <a:defRPr sz="1600">
                <a:solidFill>
                  <a:schemeClr val="tx2"/>
                </a:solidFill>
                <a:latin typeface="Myriad Pro" pitchFamily="34" charset="0"/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prstGeom prst="rect">
            <a:avLst/>
          </a:prstGeo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>
                <a:solidFill>
                  <a:schemeClr val="tx2"/>
                </a:solidFill>
                <a:latin typeface="Myriad Pro" pitchFamily="34" charset="0"/>
              </a:defRPr>
            </a:lvl1pPr>
            <a:lvl2pPr>
              <a:defRPr sz="2000">
                <a:solidFill>
                  <a:schemeClr val="tx2"/>
                </a:solidFill>
                <a:latin typeface="Myriad Pro" pitchFamily="34" charset="0"/>
              </a:defRPr>
            </a:lvl2pPr>
            <a:lvl3pPr>
              <a:defRPr sz="1800">
                <a:solidFill>
                  <a:schemeClr val="tx2"/>
                </a:solidFill>
                <a:latin typeface="Myriad Pro" pitchFamily="34" charset="0"/>
              </a:defRPr>
            </a:lvl3pPr>
            <a:lvl4pPr>
              <a:defRPr sz="1600">
                <a:solidFill>
                  <a:schemeClr val="tx2"/>
                </a:solidFill>
                <a:latin typeface="Myriad Pro" pitchFamily="34" charset="0"/>
              </a:defRPr>
            </a:lvl4pPr>
            <a:lvl5pPr>
              <a:defRPr sz="1600">
                <a:solidFill>
                  <a:schemeClr val="tx2"/>
                </a:solidFill>
                <a:latin typeface="Myriad Pro" pitchFamily="34" charset="0"/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126C65">
                    <a:tint val="75000"/>
                  </a:srgbClr>
                </a:solidFill>
              </a:rPr>
              <a:t>Presentation Name/ Company Name:</a:t>
            </a:r>
            <a:endParaRPr lang="en-US">
              <a:solidFill>
                <a:srgbClr val="126C65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126C65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/>
          <a:lstStyle/>
          <a:p>
            <a:fld id="{9898215E-4A68-43C2-97EF-D92D42317675}" type="slidenum">
              <a:rPr lang="en-US" smtClean="0">
                <a:solidFill>
                  <a:srgbClr val="126C65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126C65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1762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</a:rPr>
              <a:t>Presentation Name/ Company Name:</a:t>
            </a:r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/>
          <a:lstStyle/>
          <a:p>
            <a:fld id="{9898215E-4A68-43C2-97EF-D92D42317675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rtlCol="0"/>
          <a:lstStyle>
            <a:lvl1pPr>
              <a:defRPr>
                <a:solidFill>
                  <a:srgbClr val="126C65"/>
                </a:solidFill>
                <a:latin typeface="Myriad Pro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5475351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126C65">
                    <a:tint val="75000"/>
                  </a:srgbClr>
                </a:solidFill>
              </a:rPr>
              <a:t>Presentation Name/ Company Name:</a:t>
            </a:r>
            <a:endParaRPr lang="en-US">
              <a:solidFill>
                <a:srgbClr val="126C65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126C65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/>
          <a:lstStyle/>
          <a:p>
            <a:fld id="{9898215E-4A68-43C2-97EF-D92D42317675}" type="slidenum">
              <a:rPr lang="en-US" smtClean="0">
                <a:solidFill>
                  <a:srgbClr val="126C65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126C65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2138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  <a:prstGeom prst="rect">
            <a:avLst/>
          </a:prstGeo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  <a:latin typeface="Myriad Pro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>
                <a:latin typeface="Myriad Pro" pitchFamily="34" charset="0"/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2"/>
                </a:solidFill>
                <a:latin typeface="Myriad Pro" pitchFamily="34" charset="0"/>
              </a:defRPr>
            </a:lvl1pPr>
            <a:lvl2pPr>
              <a:defRPr sz="2800">
                <a:solidFill>
                  <a:schemeClr val="tx2"/>
                </a:solidFill>
                <a:latin typeface="Myriad Pro" pitchFamily="34" charset="0"/>
              </a:defRPr>
            </a:lvl2pPr>
            <a:lvl3pPr>
              <a:defRPr sz="2400">
                <a:solidFill>
                  <a:schemeClr val="tx2"/>
                </a:solidFill>
                <a:latin typeface="Myriad Pro" pitchFamily="34" charset="0"/>
              </a:defRPr>
            </a:lvl3pPr>
            <a:lvl4pPr>
              <a:defRPr sz="2000">
                <a:solidFill>
                  <a:schemeClr val="tx2"/>
                </a:solidFill>
                <a:latin typeface="Myriad Pro" pitchFamily="34" charset="0"/>
              </a:defRPr>
            </a:lvl4pPr>
            <a:lvl5pPr>
              <a:defRPr sz="2000">
                <a:solidFill>
                  <a:schemeClr val="tx2"/>
                </a:solidFill>
                <a:latin typeface="Myriad Pro" pitchFamily="34" charset="0"/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>
            <a:lvl1pPr>
              <a:defRPr>
                <a:latin typeface="Myriad Pro" pitchFamily="34" charset="0"/>
              </a:defRPr>
            </a:lvl1pPr>
            <a:extLst/>
          </a:lstStyle>
          <a:p>
            <a:r>
              <a:rPr lang="en-US" smtClean="0">
                <a:solidFill>
                  <a:srgbClr val="126C65">
                    <a:tint val="75000"/>
                  </a:srgbClr>
                </a:solidFill>
              </a:rPr>
              <a:t>Presentation Name/ Company Name:</a:t>
            </a:r>
            <a:endParaRPr lang="en-US" dirty="0">
              <a:solidFill>
                <a:srgbClr val="126C65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yriad Pro" pitchFamily="34" charset="0"/>
              </a:defRPr>
            </a:lvl1pPr>
            <a:extLst/>
          </a:lstStyle>
          <a:p>
            <a:endParaRPr lang="en-US" dirty="0">
              <a:solidFill>
                <a:srgbClr val="126C65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yriad Pro" pitchFamily="34" charset="0"/>
              </a:defRPr>
            </a:lvl1pPr>
            <a:extLst/>
          </a:lstStyle>
          <a:p>
            <a:fld id="{9898215E-4A68-43C2-97EF-D92D42317675}" type="slidenum">
              <a:rPr lang="en-US" smtClean="0">
                <a:solidFill>
                  <a:srgbClr val="126C65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26C65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6733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prstGeom prst="rect">
            <a:avLst/>
          </a:prstGeo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>
                <a:solidFill>
                  <a:prstClr val="white"/>
                </a:solidFill>
              </a:rPr>
              <a:t>Presentation Name/ Company Name: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98215E-4A68-43C2-97EF-D92D4231767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prstGeom prst="rect">
            <a:avLst/>
          </a:prstGeo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Title Placeholder 1"/>
          <p:cNvSpPr txBox="1">
            <a:spLocks/>
          </p:cNvSpPr>
          <p:nvPr userDrawn="1"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mtClean="0">
                <a:solidFill>
                  <a:srgbClr val="DEF5FA"/>
                </a:solidFill>
              </a:rPr>
              <a:t>Click to edit Master title style</a:t>
            </a:r>
            <a:endParaRPr lang="en-US">
              <a:solidFill>
                <a:srgbClr val="DEF5FA"/>
              </a:solidFill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idx="13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Date Placeholder 3"/>
          <p:cNvSpPr txBox="1">
            <a:spLocks/>
          </p:cNvSpPr>
          <p:nvPr userDrawn="1"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E446E8A-FC5F-499D-A43F-5CFF392A664C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4/3/2017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051BCF-A29C-4335-BCB1-BA1D51212CE6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pic>
        <p:nvPicPr>
          <p:cNvPr id="18" name="Picture 17" descr="main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1524"/>
            <a:ext cx="9144000" cy="685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1987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126C65">
                    <a:tint val="75000"/>
                  </a:srgbClr>
                </a:solidFill>
              </a:rPr>
              <a:t>Presentation Name/ Company Name:</a:t>
            </a:r>
            <a:endParaRPr lang="en-US">
              <a:solidFill>
                <a:srgbClr val="126C65">
                  <a:tint val="75000"/>
                </a:srgbClr>
              </a:solidFill>
            </a:endParaRPr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srgbClr val="126C65">
                  <a:tint val="75000"/>
                </a:srgbClr>
              </a:solidFill>
            </a:endParaRP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9F0252-C5BD-4D1A-8261-553E959FA250}" type="slidenum">
              <a:rPr lang="en-US" smtClean="0">
                <a:solidFill>
                  <a:srgbClr val="126C65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126C65">
                  <a:tint val="75000"/>
                </a:srgbClr>
              </a:solidFill>
            </a:endParaRPr>
          </a:p>
        </p:txBody>
      </p:sp>
      <p:pic>
        <p:nvPicPr>
          <p:cNvPr id="21" name="Picture 20" descr="inner_bg1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" y="1524"/>
            <a:ext cx="9144019" cy="6854966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Title 1"/>
          <p:cNvSpPr txBox="1">
            <a:spLocks/>
          </p:cNvSpPr>
          <p:nvPr/>
        </p:nvSpPr>
        <p:spPr>
          <a:xfrm>
            <a:off x="6172200" y="304800"/>
            <a:ext cx="2667000" cy="609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000">
                <a:latin typeface="Myriad Pro" pitchFamily="34" charset="0"/>
              </a:defRPr>
            </a:lvl1pPr>
          </a:lstStyle>
          <a:p>
            <a:pPr>
              <a:spcBef>
                <a:spcPct val="0"/>
              </a:spcBef>
              <a:defRPr/>
            </a:pPr>
            <a:endParaRPr lang="en-US" dirty="0" smtClean="0">
              <a:solidFill>
                <a:srgbClr val="126C6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258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126C65">
                    <a:tint val="75000"/>
                  </a:srgbClr>
                </a:solidFill>
              </a:rPr>
              <a:t>Presentation Name/ Company Name:</a:t>
            </a:r>
            <a:endParaRPr lang="en-US">
              <a:solidFill>
                <a:srgbClr val="126C65">
                  <a:tint val="75000"/>
                </a:srgbClr>
              </a:solidFill>
            </a:endParaRPr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srgbClr val="126C65">
                  <a:tint val="75000"/>
                </a:srgbClr>
              </a:solidFill>
            </a:endParaRP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9F0252-C5BD-4D1A-8261-553E959FA250}" type="slidenum">
              <a:rPr lang="en-US" smtClean="0">
                <a:solidFill>
                  <a:srgbClr val="126C65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126C65">
                  <a:tint val="75000"/>
                </a:srgbClr>
              </a:solidFill>
            </a:endParaRPr>
          </a:p>
        </p:txBody>
      </p:sp>
      <p:pic>
        <p:nvPicPr>
          <p:cNvPr id="21" name="Picture 20" descr="inner_bg1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" y="1524"/>
            <a:ext cx="9144019" cy="6854966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Title 1"/>
          <p:cNvSpPr txBox="1">
            <a:spLocks/>
          </p:cNvSpPr>
          <p:nvPr/>
        </p:nvSpPr>
        <p:spPr>
          <a:xfrm>
            <a:off x="6172200" y="304800"/>
            <a:ext cx="2667000" cy="609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000">
                <a:latin typeface="Myriad Pro" pitchFamily="34" charset="0"/>
              </a:defRPr>
            </a:lvl1pPr>
          </a:lstStyle>
          <a:p>
            <a:pPr>
              <a:spcBef>
                <a:spcPct val="0"/>
              </a:spcBef>
              <a:defRPr/>
            </a:pPr>
            <a:endParaRPr lang="en-US" dirty="0" smtClean="0">
              <a:solidFill>
                <a:srgbClr val="126C65"/>
              </a:solidFill>
              <a:latin typeface="Myriad Web Pro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710379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7"/>
          <p:cNvSpPr txBox="1">
            <a:spLocks noChangeArrowheads="1"/>
          </p:cNvSpPr>
          <p:nvPr/>
        </p:nvSpPr>
        <p:spPr bwMode="auto">
          <a:xfrm>
            <a:off x="1981200" y="1219200"/>
            <a:ext cx="6553200" cy="363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61" tIns="45682" rIns="91361" bIns="45682">
            <a:spAutoFit/>
          </a:bodyPr>
          <a:lstStyle>
            <a:lvl1pPr marL="53975" defTabSz="809625" eaLnBrk="0" hangingPunct="0">
              <a:defRPr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defTabSz="809625" eaLnBrk="0" hangingPunct="0">
              <a:defRPr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defTabSz="809625" eaLnBrk="0" hangingPunct="0">
              <a:defRPr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defTabSz="809625" eaLnBrk="0" hangingPunct="0">
              <a:defRPr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defTabSz="809625" eaLnBrk="0" hangingPunct="0">
              <a:defRPr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defTabSz="8096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defTabSz="8096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defTabSz="8096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defTabSz="8096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r>
              <a:rPr lang="en-US" sz="2800" b="1" dirty="0"/>
              <a:t> </a:t>
            </a:r>
            <a:endParaRPr lang="en-US" sz="2800" dirty="0"/>
          </a:p>
          <a:p>
            <a:pPr algn="ctr"/>
            <a:r>
              <a:rPr lang="en-US" sz="3600" b="1" dirty="0" smtClean="0">
                <a:solidFill>
                  <a:schemeClr val="tx1"/>
                </a:solidFill>
                <a:latin typeface="+mj-lt"/>
                <a:ea typeface="Batang" panose="02030600000101010101" pitchFamily="18" charset="-127"/>
              </a:rPr>
              <a:t>EASE OF DOING BUSINESS </a:t>
            </a:r>
          </a:p>
          <a:p>
            <a:pPr algn="ctr"/>
            <a:r>
              <a:rPr lang="en-US" sz="3600" b="1" dirty="0" smtClean="0">
                <a:solidFill>
                  <a:schemeClr val="tx1"/>
                </a:solidFill>
                <a:latin typeface="+mj-lt"/>
                <a:ea typeface="Batang" panose="02030600000101010101" pitchFamily="18" charset="-127"/>
              </a:rPr>
              <a:t>REFORMS BY SECP</a:t>
            </a:r>
          </a:p>
          <a:p>
            <a:pPr algn="ctr"/>
            <a:endParaRPr lang="en-US" sz="3600" b="1" dirty="0" smtClean="0">
              <a:solidFill>
                <a:schemeClr val="tx1"/>
              </a:solidFill>
              <a:latin typeface="+mj-lt"/>
              <a:ea typeface="Batang" panose="02030600000101010101" pitchFamily="18" charset="-127"/>
            </a:endParaRPr>
          </a:p>
          <a:p>
            <a:pPr algn="ctr"/>
            <a:r>
              <a:rPr lang="en-US" sz="3600" b="1" dirty="0" smtClean="0">
                <a:solidFill>
                  <a:schemeClr val="tx1"/>
                </a:solidFill>
                <a:latin typeface="+mj-lt"/>
                <a:ea typeface="Batang" panose="02030600000101010101" pitchFamily="18" charset="-127"/>
              </a:rPr>
              <a:t>(2014-2017)</a:t>
            </a:r>
          </a:p>
          <a:p>
            <a:pPr algn="ctr"/>
            <a:endParaRPr lang="en-US" sz="3200" b="1" dirty="0" smtClean="0">
              <a:solidFill>
                <a:schemeClr val="tx1"/>
              </a:solidFill>
              <a:latin typeface="+mn-lt"/>
              <a:ea typeface="Batang" panose="02030600000101010101" pitchFamily="18" charset="-127"/>
            </a:endParaRPr>
          </a:p>
          <a:p>
            <a:pPr algn="ctr"/>
            <a:endParaRPr lang="en-US" sz="2600" b="1" dirty="0">
              <a:solidFill>
                <a:schemeClr val="tx1"/>
              </a:solidFill>
              <a:latin typeface="+mn-lt"/>
              <a:ea typeface="Batang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9918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786" y="1219200"/>
            <a:ext cx="8763000" cy="5234781"/>
          </a:xfrm>
        </p:spPr>
        <p:txBody>
          <a:bodyPr>
            <a:noAutofit/>
          </a:bodyPr>
          <a:lstStyle/>
          <a:p>
            <a:pPr lvl="0" algn="just"/>
            <a:r>
              <a:rPr lang="en-US" sz="2200" dirty="0" smtClean="0"/>
              <a:t>SECP achieved </a:t>
            </a:r>
            <a:r>
              <a:rPr lang="en-US" sz="2200" dirty="0"/>
              <a:t>another milestone in ease of doing business, as its recommendations to amend the 43-year-old Companies (Appointment of Legal Advisers) Act, 1974, </a:t>
            </a:r>
            <a:r>
              <a:rPr lang="en-US" sz="2200" dirty="0" smtClean="0"/>
              <a:t>have been </a:t>
            </a:r>
            <a:r>
              <a:rPr lang="en-US" sz="2200" dirty="0"/>
              <a:t>approved by the </a:t>
            </a:r>
            <a:r>
              <a:rPr lang="en-US" sz="2200" dirty="0" smtClean="0"/>
              <a:t>Parliament in February 2017.</a:t>
            </a:r>
          </a:p>
          <a:p>
            <a:pPr lvl="0" algn="just"/>
            <a:endParaRPr lang="en-US" sz="2200" dirty="0" smtClean="0"/>
          </a:p>
          <a:p>
            <a:pPr algn="just"/>
            <a:r>
              <a:rPr lang="en-US" sz="2200" dirty="0"/>
              <a:t>T</a:t>
            </a:r>
            <a:r>
              <a:rPr lang="en-US" sz="2200" dirty="0" smtClean="0"/>
              <a:t>he </a:t>
            </a:r>
            <a:r>
              <a:rPr lang="en-US" sz="2200" dirty="0"/>
              <a:t>Companies (Appointment of Legal Advisers) (Amendment) Act, 2017, has been promulgated and the threshold of the paid-up capital for companies to appoint their legal adviser has been increased </a:t>
            </a:r>
            <a:r>
              <a:rPr lang="en-US" sz="2200" dirty="0" smtClean="0"/>
              <a:t>from over Rs.500,000 to </a:t>
            </a:r>
            <a:r>
              <a:rPr lang="en-US" sz="2200" dirty="0"/>
              <a:t>over </a:t>
            </a:r>
            <a:r>
              <a:rPr lang="en-US" sz="2200" dirty="0" smtClean="0"/>
              <a:t>Rs.7.5 million.</a:t>
            </a:r>
            <a:endParaRPr lang="en-US" sz="2200" dirty="0"/>
          </a:p>
          <a:p>
            <a:pPr lvl="0" algn="just"/>
            <a:endParaRPr lang="en-US" sz="2200" dirty="0" smtClean="0"/>
          </a:p>
          <a:p>
            <a:pPr lvl="0" algn="just"/>
            <a:r>
              <a:rPr lang="en-US" sz="2200" dirty="0"/>
              <a:t>Previously, there were almost 40,000 companies, which were required to appoint legal advisers, but now after the amendment, </a:t>
            </a:r>
            <a:r>
              <a:rPr lang="en-US" sz="2200" dirty="0" smtClean="0"/>
              <a:t>around </a:t>
            </a:r>
            <a:r>
              <a:rPr lang="en-US" sz="2200" dirty="0"/>
              <a:t>30,000 companies have been relieved from this regulatory burden through this </a:t>
            </a:r>
            <a:r>
              <a:rPr lang="en-US" sz="2200" dirty="0" smtClean="0"/>
              <a:t>initiative.</a:t>
            </a: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2400" b="1" dirty="0">
              <a:solidFill>
                <a:schemeClr val="tx2">
                  <a:lumMod val="50000"/>
                </a:schemeClr>
              </a:solidFill>
            </a:endParaRP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2400" dirty="0" smtClean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2400" dirty="0" smtClean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18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18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18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marL="109728" indent="0" algn="just">
              <a:spcAft>
                <a:spcPts val="600"/>
              </a:spcAft>
              <a:buNone/>
            </a:pPr>
            <a:endParaRPr lang="en-US" sz="17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8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0"/>
            <a:ext cx="7696200" cy="990600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latin typeface="+mn-lt"/>
              </a:rPr>
              <a:t>EXEMPTION TO SMALL COMPANIES FROM THE REQUIREMENT TO APPOINT LEGAL ADVISER</a:t>
            </a:r>
            <a:endParaRPr lang="en-US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2715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786" y="808039"/>
            <a:ext cx="8763000" cy="5364161"/>
          </a:xfrm>
        </p:spPr>
        <p:txBody>
          <a:bodyPr>
            <a:noAutofit/>
          </a:bodyPr>
          <a:lstStyle/>
          <a:p>
            <a:pPr algn="just"/>
            <a:r>
              <a:rPr lang="en-US" sz="2200" b="1" dirty="0">
                <a:solidFill>
                  <a:schemeClr val="tx2">
                    <a:lumMod val="50000"/>
                  </a:schemeClr>
                </a:solidFill>
                <a:latin typeface="Myriad Web Pro"/>
                <a:cs typeface="Times New Roman" panose="02020603050405020304" pitchFamily="18" charset="0"/>
              </a:rPr>
              <a:t>Modernization of the functions </a:t>
            </a:r>
            <a:r>
              <a:rPr lang="en-US" sz="2200" dirty="0">
                <a:solidFill>
                  <a:schemeClr val="tx2">
                    <a:lumMod val="50000"/>
                  </a:schemeClr>
                </a:solidFill>
                <a:latin typeface="Myriad Web Pro"/>
                <a:cs typeface="Times New Roman" panose="02020603050405020304" pitchFamily="18" charset="0"/>
              </a:rPr>
              <a:t>and improving outlook of Company Registration Offices of SECP in various cities.</a:t>
            </a:r>
          </a:p>
          <a:p>
            <a:pPr lvl="0" algn="just"/>
            <a:endParaRPr lang="en-US" sz="2200" dirty="0" smtClean="0">
              <a:latin typeface="Myriad Web Pro"/>
              <a:cs typeface="Times New Roman" panose="02020603050405020304" pitchFamily="18" charset="0"/>
            </a:endParaRPr>
          </a:p>
          <a:p>
            <a:pPr lvl="0" algn="just"/>
            <a:r>
              <a:rPr lang="en-US" sz="2200" dirty="0" smtClean="0">
                <a:latin typeface="Myriad Web Pro"/>
                <a:cs typeface="Times New Roman" panose="02020603050405020304" pitchFamily="18" charset="0"/>
              </a:rPr>
              <a:t>Establishment </a:t>
            </a:r>
            <a:r>
              <a:rPr lang="en-US" sz="2200" dirty="0">
                <a:latin typeface="Myriad Web Pro"/>
                <a:cs typeface="Times New Roman" panose="02020603050405020304" pitchFamily="18" charset="0"/>
              </a:rPr>
              <a:t>of </a:t>
            </a:r>
            <a:r>
              <a:rPr lang="en-US" sz="2200" b="1" dirty="0">
                <a:latin typeface="Myriad Web Pro"/>
                <a:cs typeface="Times New Roman" panose="02020603050405020304" pitchFamily="18" charset="0"/>
              </a:rPr>
              <a:t>Incorporation and Facilitation Desks </a:t>
            </a:r>
            <a:r>
              <a:rPr lang="en-US" sz="2200" dirty="0">
                <a:latin typeface="Myriad Web Pro"/>
                <a:cs typeface="Times New Roman" panose="02020603050405020304" pitchFamily="18" charset="0"/>
              </a:rPr>
              <a:t>at the three big CROs at Karachi, Lahore and Islamabad, which remain open for public service on Saturdays since February 2017 from 9 am to 1 </a:t>
            </a:r>
            <a:r>
              <a:rPr lang="en-US" sz="2200" dirty="0" smtClean="0">
                <a:latin typeface="Myriad Web Pro"/>
                <a:cs typeface="Times New Roman" panose="02020603050405020304" pitchFamily="18" charset="0"/>
              </a:rPr>
              <a:t>pm</a:t>
            </a:r>
          </a:p>
          <a:p>
            <a:pPr lvl="0" algn="just"/>
            <a:endParaRPr lang="en-US" sz="2200" b="1" dirty="0">
              <a:solidFill>
                <a:schemeClr val="tx2">
                  <a:lumMod val="50000"/>
                </a:schemeClr>
              </a:solidFill>
              <a:latin typeface="Myriad Web Pro"/>
              <a:cs typeface="Times New Roman" panose="02020603050405020304" pitchFamily="18" charset="0"/>
            </a:endParaRPr>
          </a:p>
          <a:p>
            <a:pPr lvl="0" algn="just"/>
            <a:r>
              <a:rPr lang="en-US" sz="2200" b="1" dirty="0" smtClean="0">
                <a:solidFill>
                  <a:schemeClr val="tx2">
                    <a:lumMod val="50000"/>
                  </a:schemeClr>
                </a:solidFill>
                <a:latin typeface="Myriad Web Pro"/>
                <a:cs typeface="Times New Roman" panose="02020603050405020304" pitchFamily="18" charset="0"/>
              </a:rPr>
              <a:t>A </a:t>
            </a:r>
            <a:r>
              <a:rPr lang="en-US" sz="2200" b="1" dirty="0">
                <a:solidFill>
                  <a:schemeClr val="tx2">
                    <a:lumMod val="50000"/>
                  </a:schemeClr>
                </a:solidFill>
                <a:latin typeface="Myriad Web Pro"/>
                <a:cs typeface="Times New Roman" panose="02020603050405020304" pitchFamily="18" charset="0"/>
              </a:rPr>
              <a:t>dedicated helpline desk </a:t>
            </a:r>
            <a:r>
              <a:rPr lang="en-US" sz="2200" dirty="0">
                <a:solidFill>
                  <a:schemeClr val="tx2">
                    <a:lumMod val="50000"/>
                  </a:schemeClr>
                </a:solidFill>
                <a:latin typeface="Myriad Web Pro"/>
                <a:cs typeface="Times New Roman" panose="02020603050405020304" pitchFamily="18" charset="0"/>
              </a:rPr>
              <a:t>exclusively for providing guidance regarding online company </a:t>
            </a:r>
            <a:r>
              <a:rPr lang="en-US" sz="2200" dirty="0" smtClean="0">
                <a:solidFill>
                  <a:schemeClr val="tx2">
                    <a:lumMod val="50000"/>
                  </a:schemeClr>
                </a:solidFill>
                <a:latin typeface="Myriad Web Pro"/>
                <a:cs typeface="Times New Roman" panose="02020603050405020304" pitchFamily="18" charset="0"/>
              </a:rPr>
              <a:t>registration</a:t>
            </a:r>
          </a:p>
          <a:p>
            <a:pPr lvl="0" algn="just"/>
            <a:endParaRPr lang="en-US" sz="2200" b="1" dirty="0">
              <a:solidFill>
                <a:schemeClr val="tx2">
                  <a:lumMod val="50000"/>
                </a:schemeClr>
              </a:solidFill>
              <a:latin typeface="Myriad Web Pro"/>
              <a:cs typeface="Times New Roman" panose="02020603050405020304" pitchFamily="18" charset="0"/>
            </a:endParaRPr>
          </a:p>
          <a:p>
            <a:pPr lvl="0" algn="just"/>
            <a:r>
              <a:rPr lang="en-US" sz="2200" b="1" dirty="0" smtClean="0">
                <a:solidFill>
                  <a:schemeClr val="tx2">
                    <a:lumMod val="50000"/>
                  </a:schemeClr>
                </a:solidFill>
                <a:latin typeface="Myriad Web Pro"/>
                <a:cs typeface="Times New Roman" panose="02020603050405020304" pitchFamily="18" charset="0"/>
              </a:rPr>
              <a:t>Expanding </a:t>
            </a:r>
            <a:r>
              <a:rPr lang="en-US" sz="2200" b="1" dirty="0">
                <a:solidFill>
                  <a:schemeClr val="tx2">
                    <a:lumMod val="50000"/>
                  </a:schemeClr>
                </a:solidFill>
                <a:latin typeface="Myriad Web Pro"/>
                <a:cs typeface="Times New Roman" panose="02020603050405020304" pitchFamily="18" charset="0"/>
              </a:rPr>
              <a:t>outreach of SECP </a:t>
            </a:r>
            <a:r>
              <a:rPr lang="en-US" sz="2200" dirty="0">
                <a:solidFill>
                  <a:schemeClr val="tx2">
                    <a:lumMod val="50000"/>
                  </a:schemeClr>
                </a:solidFill>
                <a:latin typeface="Myriad Web Pro"/>
                <a:cs typeface="Times New Roman" panose="02020603050405020304" pitchFamily="18" charset="0"/>
              </a:rPr>
              <a:t>through establishment </a:t>
            </a:r>
            <a:r>
              <a:rPr lang="en-US" sz="2200" dirty="0" smtClean="0">
                <a:solidFill>
                  <a:schemeClr val="tx2">
                    <a:lumMod val="50000"/>
                  </a:schemeClr>
                </a:solidFill>
                <a:latin typeface="Myriad Web Pro"/>
                <a:cs typeface="Times New Roman" panose="02020603050405020304" pitchFamily="18" charset="0"/>
              </a:rPr>
              <a:t>of:</a:t>
            </a:r>
          </a:p>
          <a:p>
            <a:pPr lvl="1" algn="just"/>
            <a:r>
              <a:rPr lang="en-US" sz="2200" dirty="0" smtClean="0">
                <a:solidFill>
                  <a:schemeClr val="tx2">
                    <a:lumMod val="50000"/>
                  </a:schemeClr>
                </a:solidFill>
                <a:latin typeface="Myriad Web Pro"/>
                <a:cs typeface="Times New Roman" panose="02020603050405020304" pitchFamily="18" charset="0"/>
              </a:rPr>
              <a:t>CRO </a:t>
            </a:r>
            <a:r>
              <a:rPr lang="en-US" sz="2200" dirty="0">
                <a:solidFill>
                  <a:schemeClr val="tx2">
                    <a:lumMod val="50000"/>
                  </a:schemeClr>
                </a:solidFill>
                <a:latin typeface="Myriad Web Pro"/>
                <a:cs typeface="Times New Roman" panose="02020603050405020304" pitchFamily="18" charset="0"/>
              </a:rPr>
              <a:t>at </a:t>
            </a:r>
            <a:r>
              <a:rPr lang="en-US" sz="2200" dirty="0" err="1">
                <a:solidFill>
                  <a:schemeClr val="tx2">
                    <a:lumMod val="50000"/>
                  </a:schemeClr>
                </a:solidFill>
                <a:latin typeface="Myriad Web Pro"/>
                <a:cs typeface="Times New Roman" panose="02020603050405020304" pitchFamily="18" charset="0"/>
              </a:rPr>
              <a:t>Gilgit</a:t>
            </a:r>
            <a:r>
              <a:rPr lang="en-US" sz="2200" dirty="0">
                <a:solidFill>
                  <a:schemeClr val="tx2">
                    <a:lumMod val="50000"/>
                  </a:schemeClr>
                </a:solidFill>
                <a:latin typeface="Myriad Web Pro"/>
                <a:cs typeface="Times New Roman" panose="02020603050405020304" pitchFamily="18" charset="0"/>
              </a:rPr>
              <a:t> </a:t>
            </a:r>
            <a:r>
              <a:rPr lang="en-US" sz="2200" dirty="0" smtClean="0">
                <a:solidFill>
                  <a:schemeClr val="tx2">
                    <a:lumMod val="50000"/>
                  </a:schemeClr>
                </a:solidFill>
                <a:latin typeface="Myriad Web Pro"/>
                <a:cs typeface="Times New Roman" panose="02020603050405020304" pitchFamily="18" charset="0"/>
              </a:rPr>
              <a:t>Baltistan</a:t>
            </a:r>
          </a:p>
          <a:p>
            <a:pPr lvl="1" algn="just"/>
            <a:r>
              <a:rPr lang="en-US" sz="2200" dirty="0" smtClean="0">
                <a:solidFill>
                  <a:schemeClr val="tx2">
                    <a:lumMod val="50000"/>
                  </a:schemeClr>
                </a:solidFill>
                <a:latin typeface="Myriad Web Pro"/>
                <a:cs typeface="Times New Roman" panose="02020603050405020304" pitchFamily="18" charset="0"/>
              </a:rPr>
              <a:t>Facilitation </a:t>
            </a:r>
            <a:r>
              <a:rPr lang="en-US" sz="2200" dirty="0">
                <a:solidFill>
                  <a:schemeClr val="tx2">
                    <a:lumMod val="50000"/>
                  </a:schemeClr>
                </a:solidFill>
                <a:latin typeface="Myriad Web Pro"/>
                <a:cs typeface="Times New Roman" panose="02020603050405020304" pitchFamily="18" charset="0"/>
              </a:rPr>
              <a:t>Counters at Sialkot and </a:t>
            </a:r>
            <a:r>
              <a:rPr lang="en-US" sz="2200" dirty="0" smtClean="0">
                <a:solidFill>
                  <a:schemeClr val="tx2">
                    <a:lumMod val="50000"/>
                  </a:schemeClr>
                </a:solidFill>
                <a:latin typeface="Myriad Web Pro"/>
                <a:cs typeface="Times New Roman" panose="02020603050405020304" pitchFamily="18" charset="0"/>
              </a:rPr>
              <a:t>Abbottabad.</a:t>
            </a:r>
          </a:p>
          <a:p>
            <a:pPr lvl="1" algn="just"/>
            <a:r>
              <a:rPr lang="en-US" sz="2200" dirty="0" smtClean="0">
                <a:solidFill>
                  <a:schemeClr val="tx2">
                    <a:lumMod val="50000"/>
                  </a:schemeClr>
                </a:solidFill>
                <a:latin typeface="Myriad Web Pro"/>
                <a:cs typeface="Times New Roman" panose="02020603050405020304" pitchFamily="18" charset="0"/>
              </a:rPr>
              <a:t>Facilitation </a:t>
            </a:r>
            <a:r>
              <a:rPr lang="en-US" sz="2200" dirty="0">
                <a:solidFill>
                  <a:schemeClr val="tx2">
                    <a:lumMod val="50000"/>
                  </a:schemeClr>
                </a:solidFill>
                <a:latin typeface="Myriad Web Pro"/>
                <a:cs typeface="Times New Roman" panose="02020603050405020304" pitchFamily="18" charset="0"/>
              </a:rPr>
              <a:t>Center at Gwadar being established</a:t>
            </a: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2400" dirty="0" smtClean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18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18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18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marL="109728" indent="0" algn="just">
              <a:spcAft>
                <a:spcPts val="600"/>
              </a:spcAft>
              <a:buNone/>
            </a:pPr>
            <a:endParaRPr lang="en-US" sz="17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8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152400"/>
            <a:ext cx="7696200" cy="655638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+mn-lt"/>
              </a:rPr>
              <a:t>FACILITATION AND EXPANDING OUTREACH</a:t>
            </a:r>
            <a:endParaRPr lang="en-US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4089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786" y="1219200"/>
            <a:ext cx="8763000" cy="5234781"/>
          </a:xfrm>
        </p:spPr>
        <p:txBody>
          <a:bodyPr>
            <a:noAutofit/>
          </a:bodyPr>
          <a:lstStyle/>
          <a:p>
            <a:pPr lvl="0" algn="just"/>
            <a:r>
              <a:rPr lang="en-US" sz="2400" dirty="0" smtClean="0"/>
              <a:t>The </a:t>
            </a:r>
            <a:r>
              <a:rPr lang="en-US" sz="2400" b="1" dirty="0" smtClean="0"/>
              <a:t>VOSS portal </a:t>
            </a:r>
            <a:r>
              <a:rPr lang="en-US" sz="2400" dirty="0" smtClean="0"/>
              <a:t>is being optimized so that information </a:t>
            </a:r>
            <a:r>
              <a:rPr lang="en-US" sz="2400" dirty="0"/>
              <a:t>registered with SECP through its online </a:t>
            </a:r>
            <a:r>
              <a:rPr lang="en-US" sz="2400" dirty="0" err="1"/>
              <a:t>eServices</a:t>
            </a:r>
            <a:r>
              <a:rPr lang="en-US" sz="2400" dirty="0"/>
              <a:t> system would be made available to other </a:t>
            </a:r>
            <a:r>
              <a:rPr lang="en-US" sz="2400" dirty="0" smtClean="0"/>
              <a:t>authorities including FBR and EOBI, for utilization at their end.</a:t>
            </a:r>
          </a:p>
          <a:p>
            <a:pPr lvl="0" algn="just"/>
            <a:endParaRPr lang="en-US" sz="2400" dirty="0" smtClean="0"/>
          </a:p>
          <a:p>
            <a:pPr lvl="0" algn="just"/>
            <a:r>
              <a:rPr lang="en-US" sz="2400" dirty="0" smtClean="0"/>
              <a:t>An MOU is being signed with Punjab Information Technology Board to </a:t>
            </a:r>
            <a:r>
              <a:rPr lang="en-US" sz="2400" b="1" dirty="0" smtClean="0"/>
              <a:t>integrate </a:t>
            </a:r>
            <a:r>
              <a:rPr lang="en-US" sz="2400" b="1" dirty="0" err="1" smtClean="0"/>
              <a:t>eServices</a:t>
            </a:r>
            <a:r>
              <a:rPr lang="en-US" sz="2400" b="1" dirty="0" smtClean="0"/>
              <a:t> of SECP </a:t>
            </a:r>
            <a:r>
              <a:rPr lang="en-US" sz="2400" dirty="0" smtClean="0"/>
              <a:t>with the Business Registration Portal developed by PITB for registration </a:t>
            </a:r>
            <a:r>
              <a:rPr lang="en-US" sz="2400" b="1" dirty="0" smtClean="0"/>
              <a:t>with the provincial authorities </a:t>
            </a:r>
            <a:r>
              <a:rPr lang="en-US" sz="2400" dirty="0" smtClean="0"/>
              <a:t>including </a:t>
            </a:r>
            <a:r>
              <a:rPr lang="en-US" sz="2400" dirty="0"/>
              <a:t>Industries, Commerce &amp; Investment Department, </a:t>
            </a:r>
            <a:r>
              <a:rPr lang="en-US" sz="2400" dirty="0" err="1"/>
              <a:t>Labour</a:t>
            </a:r>
            <a:r>
              <a:rPr lang="en-US" sz="2400" dirty="0"/>
              <a:t> and Human Resource Department, Punjab Employee Social Security Institution and Excise, Taxation &amp; Narcotics Control </a:t>
            </a:r>
            <a:r>
              <a:rPr lang="en-US" sz="2400" dirty="0" smtClean="0"/>
              <a:t>Department.</a:t>
            </a:r>
            <a:endParaRPr lang="en-US" sz="2400" dirty="0"/>
          </a:p>
          <a:p>
            <a:pPr lvl="0" algn="just"/>
            <a:endParaRPr lang="en-US" sz="2400" dirty="0" smtClean="0"/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2400" b="1" dirty="0">
              <a:solidFill>
                <a:schemeClr val="tx2">
                  <a:lumMod val="50000"/>
                </a:schemeClr>
              </a:solidFill>
            </a:endParaRP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2400" dirty="0" smtClean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2400" dirty="0" smtClean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18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18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18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marL="109728" indent="0" algn="just">
              <a:spcAft>
                <a:spcPts val="600"/>
              </a:spcAft>
              <a:buNone/>
            </a:pPr>
            <a:endParaRPr lang="en-US" sz="17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8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228600"/>
            <a:ext cx="8077200" cy="655638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latin typeface="+mn-lt"/>
              </a:rPr>
              <a:t>VIRTUAL ONE-STOP SHOP (VOSS) FOR INTEGRATED BUSINESS REGISTRATION</a:t>
            </a:r>
            <a:endParaRPr lang="en-US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403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786" y="1219200"/>
            <a:ext cx="8763000" cy="5234781"/>
          </a:xfrm>
        </p:spPr>
        <p:txBody>
          <a:bodyPr>
            <a:noAutofit/>
          </a:bodyPr>
          <a:lstStyle/>
          <a:p>
            <a:pPr lvl="0" algn="just"/>
            <a:r>
              <a:rPr lang="en-US" sz="2400" dirty="0" smtClean="0"/>
              <a:t>Revamping of the </a:t>
            </a:r>
            <a:r>
              <a:rPr lang="en-US" sz="2400" dirty="0" err="1" smtClean="0"/>
              <a:t>eServices</a:t>
            </a:r>
            <a:r>
              <a:rPr lang="en-US" sz="2400" dirty="0" smtClean="0"/>
              <a:t> of SECP  is planned to ensure:</a:t>
            </a:r>
          </a:p>
          <a:p>
            <a:pPr lvl="1" algn="just"/>
            <a:endParaRPr lang="en-US" sz="2400" dirty="0" smtClean="0"/>
          </a:p>
          <a:p>
            <a:pPr lvl="1" algn="just"/>
            <a:r>
              <a:rPr lang="en-US" sz="2400" dirty="0" smtClean="0"/>
              <a:t>Availability </a:t>
            </a:r>
            <a:r>
              <a:rPr lang="en-US" sz="2400" dirty="0"/>
              <a:t>of online inspections for any person desirous of obtaining company </a:t>
            </a:r>
            <a:r>
              <a:rPr lang="en-US" sz="2400" dirty="0" smtClean="0"/>
              <a:t>information</a:t>
            </a:r>
            <a:endParaRPr lang="en-US" sz="2400" dirty="0"/>
          </a:p>
          <a:p>
            <a:pPr lvl="1" algn="just"/>
            <a:r>
              <a:rPr lang="en-US" sz="2400" dirty="0" smtClean="0"/>
              <a:t>Availability of online CTCs </a:t>
            </a:r>
          </a:p>
          <a:p>
            <a:pPr lvl="1" algn="just"/>
            <a:r>
              <a:rPr lang="en-US" sz="2400" dirty="0" smtClean="0"/>
              <a:t>User friendly interface </a:t>
            </a:r>
          </a:p>
          <a:p>
            <a:pPr lvl="1" algn="just"/>
            <a:r>
              <a:rPr lang="en-US" sz="2400" dirty="0" smtClean="0"/>
              <a:t>Simplification of submission process of forms and returns</a:t>
            </a:r>
          </a:p>
          <a:p>
            <a:pPr lvl="1" algn="just"/>
            <a:r>
              <a:rPr lang="en-US" sz="2400" dirty="0" smtClean="0"/>
              <a:t>24/7 availability</a:t>
            </a:r>
          </a:p>
          <a:p>
            <a:pPr lvl="1" algn="just"/>
            <a:r>
              <a:rPr lang="en-US" sz="2400" dirty="0" smtClean="0"/>
              <a:t>Enhanced use of information &amp; communication technologies including availability through mobile apps</a:t>
            </a:r>
          </a:p>
          <a:p>
            <a:pPr lvl="1" algn="just"/>
            <a:endParaRPr lang="en-US" sz="2400" dirty="0"/>
          </a:p>
          <a:p>
            <a:pPr lvl="0" algn="just"/>
            <a:endParaRPr lang="en-US" sz="2400" dirty="0" smtClean="0"/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2400" b="1" dirty="0">
              <a:solidFill>
                <a:schemeClr val="tx2">
                  <a:lumMod val="50000"/>
                </a:schemeClr>
              </a:solidFill>
            </a:endParaRP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2400" dirty="0" smtClean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2400" dirty="0" smtClean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18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18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18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marL="109728" indent="0" algn="just">
              <a:spcAft>
                <a:spcPts val="600"/>
              </a:spcAft>
              <a:buNone/>
            </a:pPr>
            <a:endParaRPr lang="en-US" sz="17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8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228600"/>
            <a:ext cx="7696200" cy="655638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+mn-lt"/>
              </a:rPr>
              <a:t>REVAMPING OF E-SERVICES</a:t>
            </a:r>
            <a:endParaRPr lang="en-US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06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762000"/>
            <a:ext cx="8382000" cy="5486400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1800" dirty="0" smtClean="0">
                <a:latin typeface="+mj-lt"/>
              </a:rPr>
              <a:t>Substitution of existing system of obtaining digital signatures with National Identity Card verification resulting in elimination of cost and reduction in time</a:t>
            </a:r>
          </a:p>
          <a:p>
            <a:pPr algn="just"/>
            <a:r>
              <a:rPr lang="en-US" sz="1800" dirty="0">
                <a:latin typeface="+mj-lt"/>
              </a:rPr>
              <a:t>Launch of Swift Incorporation Scheme </a:t>
            </a:r>
            <a:r>
              <a:rPr lang="en-US" sz="1800" dirty="0" err="1">
                <a:latin typeface="+mj-lt"/>
              </a:rPr>
              <a:t>alongwith</a:t>
            </a:r>
            <a:r>
              <a:rPr lang="en-US" sz="1800" dirty="0">
                <a:latin typeface="+mj-lt"/>
              </a:rPr>
              <a:t> Fast Track Registration Services resulting in incorporation of companies on same day</a:t>
            </a:r>
          </a:p>
          <a:p>
            <a:pPr algn="just"/>
            <a:r>
              <a:rPr lang="en-US" sz="1800" dirty="0" smtClean="0">
                <a:latin typeface="+mj-lt"/>
              </a:rPr>
              <a:t>Reduction in incorporation fee, filing fee and certified copy fee</a:t>
            </a:r>
          </a:p>
          <a:p>
            <a:pPr algn="just"/>
            <a:r>
              <a:rPr lang="en-US" sz="1800" dirty="0" smtClean="0">
                <a:latin typeface="+mj-lt"/>
              </a:rPr>
              <a:t>Facility for making online payment of fee through credit cards and online fund transfer facility</a:t>
            </a:r>
          </a:p>
          <a:p>
            <a:pPr algn="just"/>
            <a:r>
              <a:rPr lang="en-US" sz="1800" dirty="0" smtClean="0">
                <a:latin typeface="+mj-lt"/>
              </a:rPr>
              <a:t>Amendment in the Legal Advisers Act, 1974 with relaxation of requirement to appoint legal advisors for companies from </a:t>
            </a:r>
            <a:r>
              <a:rPr lang="en-US" sz="1800" dirty="0" err="1" smtClean="0">
                <a:latin typeface="+mj-lt"/>
              </a:rPr>
              <a:t>Rs</a:t>
            </a:r>
            <a:r>
              <a:rPr lang="en-US" sz="1800" dirty="0" smtClean="0">
                <a:latin typeface="+mj-lt"/>
              </a:rPr>
              <a:t>. 500,000 paid-up capital to </a:t>
            </a:r>
            <a:r>
              <a:rPr lang="en-US" sz="1800" dirty="0" err="1" smtClean="0">
                <a:latin typeface="+mj-lt"/>
              </a:rPr>
              <a:t>Rs</a:t>
            </a:r>
            <a:r>
              <a:rPr lang="en-US" sz="1800" dirty="0" smtClean="0">
                <a:latin typeface="+mj-lt"/>
              </a:rPr>
              <a:t>. 7,500,000</a:t>
            </a:r>
          </a:p>
          <a:p>
            <a:pPr algn="just"/>
            <a:r>
              <a:rPr lang="en-US" sz="1800" dirty="0" smtClean="0">
                <a:latin typeface="+mj-lt"/>
              </a:rPr>
              <a:t>Facilitation to public through establishment of Incorporation and Facilitation Desks of Company Registration Offices at Karachi, Lahore and Islamabad</a:t>
            </a:r>
          </a:p>
          <a:p>
            <a:pPr algn="just"/>
            <a:r>
              <a:rPr lang="en-US" sz="1800" dirty="0">
                <a:latin typeface="+mj-lt"/>
              </a:rPr>
              <a:t>Opening of CROs on Saturdays from 9 am to 1 pm only for public</a:t>
            </a:r>
          </a:p>
          <a:p>
            <a:pPr algn="just"/>
            <a:r>
              <a:rPr lang="en-US" sz="1800" dirty="0" smtClean="0">
                <a:latin typeface="+mj-lt"/>
              </a:rPr>
              <a:t>Opening of CRO at </a:t>
            </a:r>
            <a:r>
              <a:rPr lang="en-US" sz="1800" dirty="0" err="1" smtClean="0">
                <a:latin typeface="+mj-lt"/>
              </a:rPr>
              <a:t>Gilgit</a:t>
            </a:r>
            <a:r>
              <a:rPr lang="en-US" sz="1800" dirty="0" smtClean="0">
                <a:latin typeface="+mj-lt"/>
              </a:rPr>
              <a:t> Baltistan and facilitation centers at Sialkot, Abbottabad and Gwadar</a:t>
            </a:r>
          </a:p>
          <a:p>
            <a:pPr algn="just"/>
            <a:r>
              <a:rPr lang="en-US" sz="1800" dirty="0" smtClean="0">
                <a:latin typeface="+mj-lt"/>
              </a:rPr>
              <a:t>Optimization of Virtual One-Stop Shop portal for integrated registration with FBR and EOBI, and signing of MOU with PITB in process for integration of </a:t>
            </a:r>
            <a:r>
              <a:rPr lang="en-US" sz="1800" dirty="0" err="1" smtClean="0">
                <a:latin typeface="+mj-lt"/>
              </a:rPr>
              <a:t>eServices</a:t>
            </a:r>
            <a:r>
              <a:rPr lang="en-US" sz="1800" dirty="0" smtClean="0">
                <a:latin typeface="+mj-lt"/>
              </a:rPr>
              <a:t> with Business Registration Portal of Punjab Government</a:t>
            </a:r>
          </a:p>
          <a:p>
            <a:pPr algn="just"/>
            <a:r>
              <a:rPr lang="en-US" sz="1800" dirty="0" smtClean="0">
                <a:latin typeface="+mj-lt"/>
              </a:rPr>
              <a:t>Revamping of </a:t>
            </a:r>
            <a:r>
              <a:rPr lang="en-US" sz="1800" dirty="0" err="1" smtClean="0">
                <a:latin typeface="+mj-lt"/>
              </a:rPr>
              <a:t>eServices</a:t>
            </a:r>
            <a:r>
              <a:rPr lang="en-US" sz="1800" dirty="0" smtClean="0">
                <a:latin typeface="+mj-lt"/>
              </a:rPr>
              <a:t> planned for better services delivery</a:t>
            </a:r>
          </a:p>
          <a:p>
            <a:pPr algn="just"/>
            <a:endParaRPr lang="en-US" sz="1800" dirty="0" smtClean="0">
              <a:latin typeface="+mj-lt"/>
            </a:endParaRPr>
          </a:p>
          <a:p>
            <a:pPr algn="just"/>
            <a:endParaRPr lang="en-US" sz="1800" dirty="0">
              <a:latin typeface="+mj-lt"/>
            </a:endParaRPr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152400" y="106362"/>
            <a:ext cx="8686800" cy="655638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+mj-lt"/>
              </a:rPr>
              <a:t>STEPS FOR EASE OF DOING BUSINESS</a:t>
            </a:r>
            <a:endParaRPr lang="en-US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42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84238"/>
            <a:ext cx="8229600" cy="5135562"/>
          </a:xfrm>
        </p:spPr>
        <p:txBody>
          <a:bodyPr>
            <a:normAutofit/>
          </a:bodyPr>
          <a:lstStyle/>
          <a:p>
            <a:pPr marL="109728" indent="0" algn="just">
              <a:buNone/>
            </a:pPr>
            <a:r>
              <a:rPr lang="en-US" sz="2000" b="1" dirty="0" smtClean="0"/>
              <a:t>New User Registration System being launched on March 31, 2017:</a:t>
            </a:r>
          </a:p>
          <a:p>
            <a:pPr algn="just"/>
            <a:r>
              <a:rPr lang="en-US" sz="2000" dirty="0" smtClean="0">
                <a:latin typeface="+mj-lt"/>
              </a:rPr>
              <a:t>New User </a:t>
            </a:r>
            <a:r>
              <a:rPr lang="en-US" sz="2000" dirty="0">
                <a:latin typeface="+mj-lt"/>
              </a:rPr>
              <a:t>Registration for company registration and post incorporation activities, whether by a Pakistani or Foreign national, will now be made by just visiting the SECP website. </a:t>
            </a:r>
          </a:p>
          <a:p>
            <a:pPr algn="just"/>
            <a:endParaRPr lang="en-US" sz="2000" dirty="0" smtClean="0">
              <a:latin typeface="+mj-lt"/>
            </a:endParaRPr>
          </a:p>
          <a:p>
            <a:pPr marL="109728" lvl="0" indent="0" algn="just">
              <a:buNone/>
            </a:pPr>
            <a:endParaRPr lang="en-US" sz="8800" dirty="0">
              <a:latin typeface="+mj-lt"/>
            </a:endParaRPr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228600" y="228600"/>
            <a:ext cx="8153400" cy="655638"/>
          </a:xfrm>
        </p:spPr>
        <p:txBody>
          <a:bodyPr>
            <a:noAutofit/>
          </a:bodyPr>
          <a:lstStyle/>
          <a:p>
            <a:r>
              <a:rPr lang="en-US" sz="3200" dirty="0" smtClean="0">
                <a:latin typeface="+mj-lt"/>
              </a:rPr>
              <a:t>IMPROVEMENTS IN REGISTRATION PROCESS</a:t>
            </a:r>
            <a:endParaRPr lang="en-US" sz="3200" dirty="0">
              <a:latin typeface="+mj-lt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6979613"/>
              </p:ext>
            </p:extLst>
          </p:nvPr>
        </p:nvGraphicFramePr>
        <p:xfrm>
          <a:off x="914400" y="2590799"/>
          <a:ext cx="6629400" cy="37096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197196329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1770164862"/>
                    </a:ext>
                  </a:extLst>
                </a:gridCol>
                <a:gridCol w="3200400">
                  <a:extLst>
                    <a:ext uri="{9D8B030D-6E8A-4147-A177-3AD203B41FA5}">
                      <a16:colId xmlns:a16="http://schemas.microsoft.com/office/drawing/2014/main" val="3333427010"/>
                    </a:ext>
                  </a:extLst>
                </a:gridCol>
              </a:tblGrid>
              <a:tr h="402607">
                <a:tc>
                  <a:txBody>
                    <a:bodyPr/>
                    <a:lstStyle/>
                    <a:p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Existing System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New System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7633540"/>
                  </a:ext>
                </a:extLst>
              </a:tr>
              <a:tr h="1006517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Cost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dirty="0" smtClean="0"/>
                        <a:t>Rs.1,500 with associated annual renewal cost for digital signatures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dirty="0" smtClean="0"/>
                        <a:t>Rs.100 without</a:t>
                      </a:r>
                      <a:r>
                        <a:rPr lang="en-US" sz="2000" baseline="0" dirty="0" smtClean="0"/>
                        <a:t> any renewal cost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4469895"/>
                  </a:ext>
                </a:extLst>
              </a:tr>
              <a:tr h="1593749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Time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 smtClean="0"/>
                        <a:t>A couple of days under offline mode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 smtClean="0"/>
                        <a:t>One day under online mode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dirty="0" smtClean="0"/>
                        <a:t>Being</a:t>
                      </a:r>
                      <a:r>
                        <a:rPr lang="en-US" sz="2000" baseline="0" dirty="0" smtClean="0"/>
                        <a:t> user driven, it will take only a couple of minutes subject to provision of required information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6375060"/>
                  </a:ext>
                </a:extLst>
              </a:tr>
              <a:tr h="40260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26205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181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84238"/>
            <a:ext cx="8229600" cy="5135562"/>
          </a:xfrm>
        </p:spPr>
        <p:txBody>
          <a:bodyPr>
            <a:normAutofit/>
          </a:bodyPr>
          <a:lstStyle/>
          <a:p>
            <a:pPr marL="109728" indent="0" algn="just">
              <a:buNone/>
            </a:pPr>
            <a:r>
              <a:rPr lang="en-US" sz="2000" b="1" dirty="0" smtClean="0"/>
              <a:t>Process Flow of New User Registration System :</a:t>
            </a:r>
          </a:p>
          <a:p>
            <a:pPr algn="just"/>
            <a:endParaRPr lang="en-US" sz="2000" dirty="0" smtClean="0">
              <a:latin typeface="+mj-lt"/>
            </a:endParaRPr>
          </a:p>
          <a:p>
            <a:pPr marL="109728" lvl="0" indent="0" algn="just">
              <a:buNone/>
            </a:pPr>
            <a:endParaRPr lang="en-US" sz="8800" dirty="0">
              <a:latin typeface="+mj-lt"/>
            </a:endParaRPr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655638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+mj-lt"/>
              </a:rPr>
              <a:t>IMPROVEMENTS IN REGISTRATION PROCESS</a:t>
            </a:r>
            <a:endParaRPr lang="en-US" sz="3600" dirty="0"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1295400"/>
            <a:ext cx="7086600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17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72000"/>
          </a:xfrm>
        </p:spPr>
        <p:txBody>
          <a:bodyPr>
            <a:normAutofit fontScale="32500" lnSpcReduction="20000"/>
          </a:bodyPr>
          <a:lstStyle/>
          <a:p>
            <a:pPr marL="109728" indent="0" algn="just">
              <a:buNone/>
            </a:pPr>
            <a:endParaRPr lang="en-US" dirty="0" smtClean="0"/>
          </a:p>
          <a:p>
            <a:pPr marL="109728" indent="0" algn="just">
              <a:buNone/>
            </a:pPr>
            <a:endParaRPr lang="en-US" dirty="0"/>
          </a:p>
          <a:p>
            <a:pPr algn="just"/>
            <a:r>
              <a:rPr lang="en-US" sz="11200" b="1" dirty="0" smtClean="0">
                <a:latin typeface="+mj-lt"/>
              </a:rPr>
              <a:t>Swift Incorporation: </a:t>
            </a:r>
            <a:r>
              <a:rPr lang="en-US" sz="11200" dirty="0">
                <a:latin typeface="+mj-lt"/>
              </a:rPr>
              <a:t>Enabling company registration on the same day subject to </a:t>
            </a:r>
            <a:r>
              <a:rPr lang="en-US" sz="11200" dirty="0" smtClean="0">
                <a:latin typeface="+mj-lt"/>
              </a:rPr>
              <a:t>submission of compete documents</a:t>
            </a:r>
          </a:p>
          <a:p>
            <a:pPr marL="109728" indent="0" algn="just">
              <a:buNone/>
            </a:pPr>
            <a:r>
              <a:rPr lang="en-US" sz="11200" dirty="0" smtClean="0">
                <a:latin typeface="+mj-lt"/>
              </a:rPr>
              <a:t> </a:t>
            </a:r>
            <a:endParaRPr lang="en-US" sz="11200" b="1" dirty="0" smtClean="0">
              <a:latin typeface="+mj-lt"/>
            </a:endParaRPr>
          </a:p>
          <a:p>
            <a:pPr algn="just"/>
            <a:r>
              <a:rPr lang="en-US" sz="11200" b="1" dirty="0" smtClean="0">
                <a:latin typeface="+mj-lt"/>
              </a:rPr>
              <a:t>Fast </a:t>
            </a:r>
            <a:r>
              <a:rPr lang="en-US" sz="11200" b="1" dirty="0">
                <a:latin typeface="+mj-lt"/>
              </a:rPr>
              <a:t>Track Registration:</a:t>
            </a:r>
            <a:r>
              <a:rPr lang="en-US" sz="11200" dirty="0">
                <a:latin typeface="+mj-lt"/>
              </a:rPr>
              <a:t> Expediting service delivery by reduction in time for incorporation under FTRS from a minimum of four to two hours. </a:t>
            </a:r>
          </a:p>
          <a:p>
            <a:pPr lvl="0" algn="just"/>
            <a:endParaRPr lang="en-US" sz="11200" dirty="0" smtClean="0">
              <a:latin typeface="+mj-lt"/>
            </a:endParaRPr>
          </a:p>
          <a:p>
            <a:pPr marL="109728" lvl="0" indent="0" algn="just">
              <a:buNone/>
            </a:pPr>
            <a:endParaRPr lang="en-US" sz="8800" dirty="0">
              <a:latin typeface="+mj-lt"/>
            </a:endParaRPr>
          </a:p>
          <a:p>
            <a:pPr marL="109728" lvl="0" indent="0" algn="just">
              <a:buNone/>
            </a:pPr>
            <a:endParaRPr lang="en-US" sz="8800" dirty="0">
              <a:latin typeface="+mj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381000"/>
            <a:ext cx="8686800" cy="655638"/>
          </a:xfrm>
        </p:spPr>
        <p:txBody>
          <a:bodyPr>
            <a:noAutofit/>
          </a:bodyPr>
          <a:lstStyle/>
          <a:p>
            <a:r>
              <a:rPr lang="en-US" sz="3200" dirty="0" smtClean="0">
                <a:latin typeface="+mj-lt"/>
              </a:rPr>
              <a:t>ENSURING FAST-TRACK BUSINESS START-UP</a:t>
            </a:r>
            <a:endParaRPr lang="en-US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11001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88091"/>
          </a:xfrm>
        </p:spPr>
        <p:txBody>
          <a:bodyPr>
            <a:normAutofit/>
          </a:bodyPr>
          <a:lstStyle/>
          <a:p>
            <a:pPr marL="109728" indent="0" algn="just">
              <a:buNone/>
            </a:pPr>
            <a:r>
              <a:rPr lang="en-US" sz="1800" b="1" dirty="0"/>
              <a:t>Reduction in registration fee </a:t>
            </a:r>
            <a:r>
              <a:rPr lang="en-US" sz="1800" b="1" dirty="0" smtClean="0"/>
              <a:t>: </a:t>
            </a:r>
            <a:r>
              <a:rPr lang="en-US" sz="1800" dirty="0" smtClean="0"/>
              <a:t>The </a:t>
            </a:r>
            <a:r>
              <a:rPr lang="en-US" sz="1800" dirty="0"/>
              <a:t>registration fee </a:t>
            </a:r>
            <a:r>
              <a:rPr lang="en-US" sz="1800" dirty="0" smtClean="0"/>
              <a:t>has substantially been reduced with effect from May 2016 for all the companies, especially smaller companies, through revision of the Sixth Schedule to the Companies Ordinance, 1984:</a:t>
            </a:r>
          </a:p>
          <a:p>
            <a:pPr marL="109728" indent="0" algn="just">
              <a:buNone/>
            </a:pPr>
            <a:endParaRPr lang="en-US" sz="3000" dirty="0"/>
          </a:p>
          <a:p>
            <a:pPr algn="just"/>
            <a:endParaRPr lang="en-US" sz="3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249784"/>
            <a:ext cx="8077200" cy="685800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+mj-lt"/>
              </a:rPr>
              <a:t>REDUCTION IN START-UP COST</a:t>
            </a:r>
            <a:endParaRPr lang="en-US" sz="3600" dirty="0">
              <a:latin typeface="+mj-l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108091"/>
              </p:ext>
            </p:extLst>
          </p:nvPr>
        </p:nvGraphicFramePr>
        <p:xfrm>
          <a:off x="609601" y="2362200"/>
          <a:ext cx="7086600" cy="3786292"/>
        </p:xfrm>
        <a:graphic>
          <a:graphicData uri="http://schemas.openxmlformats.org/drawingml/2006/table">
            <a:tbl>
              <a:tblPr/>
              <a:tblGrid>
                <a:gridCol w="1564372">
                  <a:extLst>
                    <a:ext uri="{9D8B030D-6E8A-4147-A177-3AD203B41FA5}">
                      <a16:colId xmlns:a16="http://schemas.microsoft.com/office/drawing/2014/main" val="2527397212"/>
                    </a:ext>
                  </a:extLst>
                </a:gridCol>
                <a:gridCol w="985553">
                  <a:extLst>
                    <a:ext uri="{9D8B030D-6E8A-4147-A177-3AD203B41FA5}">
                      <a16:colId xmlns:a16="http://schemas.microsoft.com/office/drawing/2014/main" val="1015017531"/>
                    </a:ext>
                  </a:extLst>
                </a:gridCol>
                <a:gridCol w="907335">
                  <a:extLst>
                    <a:ext uri="{9D8B030D-6E8A-4147-A177-3AD203B41FA5}">
                      <a16:colId xmlns:a16="http://schemas.microsoft.com/office/drawing/2014/main" val="3972439113"/>
                    </a:ext>
                  </a:extLst>
                </a:gridCol>
                <a:gridCol w="907335">
                  <a:extLst>
                    <a:ext uri="{9D8B030D-6E8A-4147-A177-3AD203B41FA5}">
                      <a16:colId xmlns:a16="http://schemas.microsoft.com/office/drawing/2014/main" val="176956340"/>
                    </a:ext>
                  </a:extLst>
                </a:gridCol>
                <a:gridCol w="907335">
                  <a:extLst>
                    <a:ext uri="{9D8B030D-6E8A-4147-A177-3AD203B41FA5}">
                      <a16:colId xmlns:a16="http://schemas.microsoft.com/office/drawing/2014/main" val="1190428600"/>
                    </a:ext>
                  </a:extLst>
                </a:gridCol>
                <a:gridCol w="907335">
                  <a:extLst>
                    <a:ext uri="{9D8B030D-6E8A-4147-A177-3AD203B41FA5}">
                      <a16:colId xmlns:a16="http://schemas.microsoft.com/office/drawing/2014/main" val="3536049197"/>
                    </a:ext>
                  </a:extLst>
                </a:gridCol>
                <a:gridCol w="907335">
                  <a:extLst>
                    <a:ext uri="{9D8B030D-6E8A-4147-A177-3AD203B41FA5}">
                      <a16:colId xmlns:a16="http://schemas.microsoft.com/office/drawing/2014/main" val="1518120664"/>
                    </a:ext>
                  </a:extLst>
                </a:gridCol>
              </a:tblGrid>
              <a:tr h="34542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1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50" marR="635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REGISTRATION FEE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8626850"/>
                  </a:ext>
                </a:extLst>
              </a:tr>
              <a:tr h="20469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1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50" marR="635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ONLINE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effectLst/>
                          <a:latin typeface="Times New Roman" panose="02020603050405020304" pitchFamily="18" charset="0"/>
                        </a:rPr>
                        <a:t>OFFLINE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6124007"/>
                  </a:ext>
                </a:extLst>
              </a:tr>
              <a:tr h="20469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1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50" marR="635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8446902"/>
                  </a:ext>
                </a:extLst>
              </a:tr>
              <a:tr h="3885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Authorized Capital (</a:t>
                      </a:r>
                      <a:r>
                        <a:rPr lang="en-US" sz="1400" b="1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Rs</a:t>
                      </a:r>
                      <a:r>
                        <a:rPr lang="en-US" sz="14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.)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effectLst/>
                          <a:latin typeface="Times New Roman" panose="02020603050405020304" pitchFamily="18" charset="0"/>
                        </a:rPr>
                        <a:t>New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Previous</a:t>
                      </a:r>
                      <a:endParaRPr lang="en-US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% change</a:t>
                      </a:r>
                    </a:p>
                  </a:txBody>
                  <a:tcPr marL="6350" marR="6350" marT="635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New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Previous</a:t>
                      </a:r>
                      <a:endParaRPr lang="en-US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effectLst/>
                          <a:latin typeface="Times New Roman" panose="02020603050405020304" pitchFamily="18" charset="0"/>
                        </a:rPr>
                        <a:t>% change</a:t>
                      </a:r>
                    </a:p>
                  </a:txBody>
                  <a:tcPr marL="6350" marR="6350" marT="635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6821085"/>
                  </a:ext>
                </a:extLst>
              </a:tr>
              <a:tr h="39363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effectLst/>
                          <a:latin typeface="Times New Roman" panose="02020603050405020304" pitchFamily="18" charset="0"/>
                        </a:rPr>
                        <a:t>100,000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            1,000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effectLst/>
                          <a:latin typeface="Times New Roman" panose="02020603050405020304" pitchFamily="18" charset="0"/>
                        </a:rPr>
                        <a:t>           2,500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-60%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effectLst/>
                          <a:latin typeface="Times New Roman" panose="02020603050405020304" pitchFamily="18" charset="0"/>
                        </a:rPr>
                        <a:t>           2,000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effectLst/>
                          <a:latin typeface="Times New Roman" panose="02020603050405020304" pitchFamily="18" charset="0"/>
                        </a:rPr>
                        <a:t>           5,000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-60%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0446673"/>
                  </a:ext>
                </a:extLst>
              </a:tr>
              <a:tr h="39363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effectLst/>
                          <a:latin typeface="Times New Roman" panose="02020603050405020304" pitchFamily="18" charset="0"/>
                        </a:rPr>
                        <a:t>200,000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effectLst/>
                          <a:latin typeface="Times New Roman" panose="02020603050405020304" pitchFamily="18" charset="0"/>
                        </a:rPr>
                        <a:t>             1,500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          3,000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-60%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          3,000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effectLst/>
                          <a:latin typeface="Times New Roman" panose="02020603050405020304" pitchFamily="18" charset="0"/>
                        </a:rPr>
                        <a:t>           6,000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-60%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5334512"/>
                  </a:ext>
                </a:extLst>
              </a:tr>
              <a:tr h="39363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effectLst/>
                          <a:latin typeface="Times New Roman" panose="02020603050405020304" pitchFamily="18" charset="0"/>
                        </a:rPr>
                        <a:t>500,000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effectLst/>
                          <a:latin typeface="Times New Roman" panose="02020603050405020304" pitchFamily="18" charset="0"/>
                        </a:rPr>
                        <a:t>             3,000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effectLst/>
                          <a:latin typeface="Times New Roman" panose="02020603050405020304" pitchFamily="18" charset="0"/>
                        </a:rPr>
                        <a:t>           5,000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-60%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          6,000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          9,000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-60%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9287067"/>
                  </a:ext>
                </a:extLst>
              </a:tr>
              <a:tr h="39363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effectLst/>
                          <a:latin typeface="Times New Roman" panose="02020603050405020304" pitchFamily="18" charset="0"/>
                        </a:rPr>
                        <a:t>1,000,000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effectLst/>
                          <a:latin typeface="Times New Roman" panose="02020603050405020304" pitchFamily="18" charset="0"/>
                        </a:rPr>
                        <a:t>             5,500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effectLst/>
                          <a:latin typeface="Times New Roman" panose="02020603050405020304" pitchFamily="18" charset="0"/>
                        </a:rPr>
                        <a:t>           7,000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-60%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effectLst/>
                          <a:latin typeface="Times New Roman" panose="02020603050405020304" pitchFamily="18" charset="0"/>
                        </a:rPr>
                        <a:t>         11,000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        14,000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-60%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3500758"/>
                  </a:ext>
                </a:extLst>
              </a:tr>
              <a:tr h="39363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effectLst/>
                          <a:latin typeface="Times New Roman" panose="02020603050405020304" pitchFamily="18" charset="0"/>
                        </a:rPr>
                        <a:t>2,000,000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effectLst/>
                          <a:latin typeface="Times New Roman" panose="02020603050405020304" pitchFamily="18" charset="0"/>
                        </a:rPr>
                        <a:t>           10,500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effectLst/>
                          <a:latin typeface="Times New Roman" panose="02020603050405020304" pitchFamily="18" charset="0"/>
                        </a:rPr>
                        <a:t>         12,000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-60%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effectLst/>
                          <a:latin typeface="Times New Roman" panose="02020603050405020304" pitchFamily="18" charset="0"/>
                        </a:rPr>
                        <a:t>         21,000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        24,000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-60%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9594270"/>
                  </a:ext>
                </a:extLst>
              </a:tr>
              <a:tr h="39363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effectLst/>
                          <a:latin typeface="Times New Roman" panose="02020603050405020304" pitchFamily="18" charset="0"/>
                        </a:rPr>
                        <a:t>5,000,000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effectLst/>
                          <a:latin typeface="Times New Roman" panose="02020603050405020304" pitchFamily="18" charset="0"/>
                        </a:rPr>
                        <a:t>           25,500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effectLst/>
                          <a:latin typeface="Times New Roman" panose="02020603050405020304" pitchFamily="18" charset="0"/>
                        </a:rPr>
                        <a:t>         27,000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-60%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effectLst/>
                          <a:latin typeface="Times New Roman" panose="02020603050405020304" pitchFamily="18" charset="0"/>
                        </a:rPr>
                        <a:t>         51,000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effectLst/>
                          <a:latin typeface="Times New Roman" panose="02020603050405020304" pitchFamily="18" charset="0"/>
                        </a:rPr>
                        <a:t>         54,000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-60%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92840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9783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40491"/>
          </a:xfrm>
        </p:spPr>
        <p:txBody>
          <a:bodyPr>
            <a:normAutofit/>
          </a:bodyPr>
          <a:lstStyle/>
          <a:p>
            <a:pPr marL="109728" indent="0" algn="just">
              <a:buNone/>
            </a:pPr>
            <a:r>
              <a:rPr lang="en-US" sz="2000" b="1" dirty="0" smtClean="0"/>
              <a:t>Capital-based Filing Fee: </a:t>
            </a:r>
            <a:r>
              <a:rPr lang="en-US" sz="2000" dirty="0" smtClean="0"/>
              <a:t>Introduction </a:t>
            </a:r>
            <a:r>
              <a:rPr lang="en-US" sz="2000" dirty="0"/>
              <a:t>of capital-based filing fee structure with </a:t>
            </a:r>
            <a:r>
              <a:rPr lang="en-US" sz="2000" dirty="0" smtClean="0"/>
              <a:t>effect </a:t>
            </a:r>
            <a:r>
              <a:rPr lang="en-US" sz="2000" dirty="0"/>
              <a:t>from May 2016 substantial reduction in filing fee of companies with small capital </a:t>
            </a:r>
            <a:r>
              <a:rPr lang="en-US" sz="2000" dirty="0" smtClean="0"/>
              <a:t>base has been introduced </a:t>
            </a:r>
            <a:r>
              <a:rPr lang="en-US" sz="2000" dirty="0"/>
              <a:t>to augment compliance rate</a:t>
            </a:r>
            <a:r>
              <a:rPr lang="en-US" sz="2000" dirty="0" smtClean="0"/>
              <a:t>.</a:t>
            </a:r>
          </a:p>
          <a:p>
            <a:pPr marL="109728" indent="0" algn="just">
              <a:buNone/>
            </a:pPr>
            <a:endParaRPr lang="en-US" sz="3000" dirty="0"/>
          </a:p>
          <a:p>
            <a:pPr marL="109728" indent="0" algn="just">
              <a:buNone/>
            </a:pPr>
            <a:endParaRPr lang="en-US" sz="3000" dirty="0"/>
          </a:p>
          <a:p>
            <a:pPr algn="just"/>
            <a:endParaRPr lang="en-US" sz="3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241697"/>
            <a:ext cx="8077200" cy="685800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+mj-lt"/>
              </a:rPr>
              <a:t>REDUCTION IN COST OF DOING BUSINESS</a:t>
            </a:r>
            <a:endParaRPr lang="en-US" sz="3600" dirty="0">
              <a:latin typeface="+mj-l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2003080"/>
              </p:ext>
            </p:extLst>
          </p:nvPr>
        </p:nvGraphicFramePr>
        <p:xfrm>
          <a:off x="685800" y="2285999"/>
          <a:ext cx="6934201" cy="3918781"/>
        </p:xfrm>
        <a:graphic>
          <a:graphicData uri="http://schemas.openxmlformats.org/drawingml/2006/table">
            <a:tbl>
              <a:tblPr/>
              <a:tblGrid>
                <a:gridCol w="1530728">
                  <a:extLst>
                    <a:ext uri="{9D8B030D-6E8A-4147-A177-3AD203B41FA5}">
                      <a16:colId xmlns:a16="http://schemas.microsoft.com/office/drawing/2014/main" val="824833479"/>
                    </a:ext>
                  </a:extLst>
                </a:gridCol>
                <a:gridCol w="964358">
                  <a:extLst>
                    <a:ext uri="{9D8B030D-6E8A-4147-A177-3AD203B41FA5}">
                      <a16:colId xmlns:a16="http://schemas.microsoft.com/office/drawing/2014/main" val="2456724130"/>
                    </a:ext>
                  </a:extLst>
                </a:gridCol>
                <a:gridCol w="887823">
                  <a:extLst>
                    <a:ext uri="{9D8B030D-6E8A-4147-A177-3AD203B41FA5}">
                      <a16:colId xmlns:a16="http://schemas.microsoft.com/office/drawing/2014/main" val="3520319678"/>
                    </a:ext>
                  </a:extLst>
                </a:gridCol>
                <a:gridCol w="887823">
                  <a:extLst>
                    <a:ext uri="{9D8B030D-6E8A-4147-A177-3AD203B41FA5}">
                      <a16:colId xmlns:a16="http://schemas.microsoft.com/office/drawing/2014/main" val="2622570906"/>
                    </a:ext>
                  </a:extLst>
                </a:gridCol>
                <a:gridCol w="887823">
                  <a:extLst>
                    <a:ext uri="{9D8B030D-6E8A-4147-A177-3AD203B41FA5}">
                      <a16:colId xmlns:a16="http://schemas.microsoft.com/office/drawing/2014/main" val="786153729"/>
                    </a:ext>
                  </a:extLst>
                </a:gridCol>
                <a:gridCol w="887823">
                  <a:extLst>
                    <a:ext uri="{9D8B030D-6E8A-4147-A177-3AD203B41FA5}">
                      <a16:colId xmlns:a16="http://schemas.microsoft.com/office/drawing/2014/main" val="1873856027"/>
                    </a:ext>
                  </a:extLst>
                </a:gridCol>
                <a:gridCol w="887823">
                  <a:extLst>
                    <a:ext uri="{9D8B030D-6E8A-4147-A177-3AD203B41FA5}">
                      <a16:colId xmlns:a16="http://schemas.microsoft.com/office/drawing/2014/main" val="878395033"/>
                    </a:ext>
                  </a:extLst>
                </a:gridCol>
              </a:tblGrid>
              <a:tr h="226935"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1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50" marR="635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FILING FEE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6131379"/>
                  </a:ext>
                </a:extLst>
              </a:tr>
              <a:tr h="23601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1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50" marR="635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ONLINE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OFFLINE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1740852"/>
                  </a:ext>
                </a:extLst>
              </a:tr>
              <a:tr h="245089">
                <a:tc>
                  <a:txBody>
                    <a:bodyPr/>
                    <a:lstStyle/>
                    <a:p>
                      <a:pPr algn="ctr" fontAlgn="t"/>
                      <a:r>
                        <a:rPr lang="en-US" sz="1050" b="1" i="0" u="none" strike="noStrike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50" marR="635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135495"/>
                  </a:ext>
                </a:extLst>
              </a:tr>
              <a:tr h="39259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Authorized Capital (</a:t>
                      </a:r>
                      <a:r>
                        <a:rPr lang="en-US" sz="1400" b="1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Rs</a:t>
                      </a:r>
                      <a:r>
                        <a:rPr lang="en-US" sz="14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.)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effectLst/>
                          <a:latin typeface="Times New Roman" panose="02020603050405020304" pitchFamily="18" charset="0"/>
                        </a:rPr>
                        <a:t>New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Previous</a:t>
                      </a:r>
                      <a:endParaRPr lang="en-US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% change</a:t>
                      </a:r>
                    </a:p>
                  </a:txBody>
                  <a:tcPr marL="6350" marR="6350" marT="635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New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Previous</a:t>
                      </a:r>
                      <a:endParaRPr lang="en-US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effectLst/>
                          <a:latin typeface="Times New Roman" panose="02020603050405020304" pitchFamily="18" charset="0"/>
                        </a:rPr>
                        <a:t>% change</a:t>
                      </a:r>
                    </a:p>
                  </a:txBody>
                  <a:tcPr marL="6350" marR="6350" marT="635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1435362"/>
                  </a:ext>
                </a:extLst>
              </a:tr>
              <a:tr h="4629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100,000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            1,000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          2,400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sz="1400" b="0" i="0" u="none" strike="noStrike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r" fontAlgn="ctr"/>
                      <a:r>
                        <a:rPr lang="en-US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58%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          2,000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          6,000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sz="1400" b="0" i="0" u="none" strike="noStrike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r" fontAlgn="ctr"/>
                      <a:r>
                        <a:rPr lang="en-US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67%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1105567"/>
                  </a:ext>
                </a:extLst>
              </a:tr>
              <a:tr h="4629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200,000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            1,200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effectLst/>
                          <a:latin typeface="Times New Roman" panose="02020603050405020304" pitchFamily="18" charset="0"/>
                        </a:rPr>
                        <a:t>           2,400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sz="1400" b="0" i="0" u="none" strike="noStrike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r" fontAlgn="ctr"/>
                      <a:r>
                        <a:rPr lang="en-US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50%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          2,400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effectLst/>
                          <a:latin typeface="Times New Roman" panose="02020603050405020304" pitchFamily="18" charset="0"/>
                        </a:rPr>
                        <a:t>           6,000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sz="1400" b="0" i="0" u="none" strike="noStrike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r" fontAlgn="ctr"/>
                      <a:r>
                        <a:rPr lang="en-US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60%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3882248"/>
                  </a:ext>
                </a:extLst>
              </a:tr>
              <a:tr h="4629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effectLst/>
                          <a:latin typeface="Times New Roman" panose="02020603050405020304" pitchFamily="18" charset="0"/>
                        </a:rPr>
                        <a:t>500,000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            1,200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          2,400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sz="1400" b="0" i="0" u="none" strike="noStrike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r" fontAlgn="ctr"/>
                      <a:r>
                        <a:rPr lang="en-US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50%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effectLst/>
                          <a:latin typeface="Times New Roman" panose="02020603050405020304" pitchFamily="18" charset="0"/>
                        </a:rPr>
                        <a:t>           2,400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          6,000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sz="1400" b="0" i="0" u="none" strike="noStrike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r" fontAlgn="ctr"/>
                      <a:r>
                        <a:rPr lang="en-US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60%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9112760"/>
                  </a:ext>
                </a:extLst>
              </a:tr>
              <a:tr h="4629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effectLst/>
                          <a:latin typeface="Times New Roman" panose="02020603050405020304" pitchFamily="18" charset="0"/>
                        </a:rPr>
                        <a:t>1,000,000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effectLst/>
                          <a:latin typeface="Times New Roman" panose="02020603050405020304" pitchFamily="18" charset="0"/>
                        </a:rPr>
                        <a:t>             1,200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          2,400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sz="1400" b="0" i="0" u="none" strike="noStrike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r" fontAlgn="ctr"/>
                      <a:r>
                        <a:rPr lang="en-US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50%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          2,400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effectLst/>
                          <a:latin typeface="Times New Roman" panose="02020603050405020304" pitchFamily="18" charset="0"/>
                        </a:rPr>
                        <a:t>           6,000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sz="1400" b="0" i="0" u="none" strike="noStrike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r" fontAlgn="ctr"/>
                      <a:r>
                        <a:rPr lang="en-US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60%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6387165"/>
                  </a:ext>
                </a:extLst>
              </a:tr>
              <a:tr h="4629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effectLst/>
                          <a:latin typeface="Times New Roman" panose="02020603050405020304" pitchFamily="18" charset="0"/>
                        </a:rPr>
                        <a:t>2,000,000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effectLst/>
                          <a:latin typeface="Times New Roman" panose="02020603050405020304" pitchFamily="18" charset="0"/>
                        </a:rPr>
                        <a:t>             1,600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          2,400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sz="1400" b="0" i="0" u="none" strike="noStrike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r" fontAlgn="ctr"/>
                      <a:r>
                        <a:rPr lang="en-US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33%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effectLst/>
                          <a:latin typeface="Times New Roman" panose="02020603050405020304" pitchFamily="18" charset="0"/>
                        </a:rPr>
                        <a:t>           3,200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          6,000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sz="1400" b="0" i="0" u="none" strike="noStrike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r" fontAlgn="ctr"/>
                      <a:r>
                        <a:rPr lang="en-US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47%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5547056"/>
                  </a:ext>
                </a:extLst>
              </a:tr>
              <a:tr h="4629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effectLst/>
                          <a:latin typeface="Times New Roman" panose="02020603050405020304" pitchFamily="18" charset="0"/>
                        </a:rPr>
                        <a:t>5,000,000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effectLst/>
                          <a:latin typeface="Times New Roman" panose="02020603050405020304" pitchFamily="18" charset="0"/>
                        </a:rPr>
                        <a:t>             1,600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effectLst/>
                          <a:latin typeface="Times New Roman" panose="02020603050405020304" pitchFamily="18" charset="0"/>
                        </a:rPr>
                        <a:t>           2,400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sz="1400" b="0" i="0" u="none" strike="noStrike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r" fontAlgn="ctr"/>
                      <a:r>
                        <a:rPr lang="en-US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33%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          3,200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          6,000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sz="1400" b="0" i="0" u="none" strike="noStrike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r" fontAlgn="ctr"/>
                      <a:r>
                        <a:rPr lang="en-US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47%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91708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131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88091"/>
          </a:xfrm>
        </p:spPr>
        <p:txBody>
          <a:bodyPr>
            <a:normAutofit fontScale="92500"/>
          </a:bodyPr>
          <a:lstStyle/>
          <a:p>
            <a:pPr marL="109728" indent="0" algn="just">
              <a:buNone/>
            </a:pPr>
            <a:r>
              <a:rPr lang="en-US" sz="3000" b="1" dirty="0" smtClean="0"/>
              <a:t>Complimentary certified copy </a:t>
            </a:r>
            <a:r>
              <a:rPr lang="en-US" sz="3000" b="1" dirty="0"/>
              <a:t>with effect from May 2016 : </a:t>
            </a:r>
          </a:p>
          <a:p>
            <a:pPr lvl="1" algn="just"/>
            <a:endParaRPr lang="en-US" sz="2600" dirty="0" smtClean="0"/>
          </a:p>
          <a:p>
            <a:pPr lvl="1" algn="just"/>
            <a:r>
              <a:rPr lang="en-US" sz="2600" dirty="0" smtClean="0"/>
              <a:t>Provision </a:t>
            </a:r>
            <a:r>
              <a:rPr lang="en-US" sz="2600" dirty="0"/>
              <a:t>of complimentary/free of cost certified true copy of company formation documents after incorporation, resulting in elimination of certifying copying </a:t>
            </a:r>
            <a:r>
              <a:rPr lang="en-US" sz="2600" dirty="0" smtClean="0"/>
              <a:t>fee.</a:t>
            </a:r>
          </a:p>
          <a:p>
            <a:pPr lvl="1" algn="just"/>
            <a:endParaRPr lang="en-US" sz="3000" dirty="0" smtClean="0"/>
          </a:p>
          <a:p>
            <a:pPr lvl="1" algn="just"/>
            <a:r>
              <a:rPr lang="en-US" sz="2400" dirty="0" smtClean="0"/>
              <a:t>Provision </a:t>
            </a:r>
            <a:r>
              <a:rPr lang="en-US" sz="2400" dirty="0"/>
              <a:t>of complimentary/free of cost certified true copy of statutory returns upon filing by companies, resulting in elimination of certifying copying fee by </a:t>
            </a:r>
            <a:r>
              <a:rPr lang="en-US" sz="2400" dirty="0" smtClean="0"/>
              <a:t>Rs.100 </a:t>
            </a:r>
            <a:r>
              <a:rPr lang="en-US" sz="2400" dirty="0"/>
              <a:t>under online </a:t>
            </a:r>
            <a:r>
              <a:rPr lang="en-US" sz="2400" dirty="0" smtClean="0"/>
              <a:t>mode and Rs.200 </a:t>
            </a:r>
            <a:r>
              <a:rPr lang="en-US" sz="2400" dirty="0"/>
              <a:t>under offline mode</a:t>
            </a:r>
            <a:r>
              <a:rPr lang="en-US" sz="2400" dirty="0" smtClean="0"/>
              <a:t>.</a:t>
            </a:r>
          </a:p>
          <a:p>
            <a:pPr marL="109728" indent="0" algn="just">
              <a:buNone/>
            </a:pPr>
            <a:endParaRPr lang="en-US" sz="3000" dirty="0"/>
          </a:p>
          <a:p>
            <a:pPr algn="just"/>
            <a:endParaRPr lang="en-US" sz="3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304800"/>
            <a:ext cx="8077200" cy="685800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+mj-lt"/>
              </a:rPr>
              <a:t>REDUCTION IN COST OF DOING BUSINESS</a:t>
            </a:r>
            <a:endParaRPr lang="en-US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7069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76800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2800" dirty="0" smtClean="0"/>
              <a:t>Reduction </a:t>
            </a:r>
            <a:r>
              <a:rPr lang="en-US" sz="2800" dirty="0"/>
              <a:t>in time due to the facility to make payment of registration and other </a:t>
            </a:r>
            <a:r>
              <a:rPr lang="en-US" sz="2800" dirty="0" smtClean="0"/>
              <a:t>statutory fee through:</a:t>
            </a:r>
          </a:p>
          <a:p>
            <a:pPr algn="just"/>
            <a:endParaRPr lang="en-US" sz="2800" dirty="0" smtClean="0"/>
          </a:p>
          <a:p>
            <a:pPr lvl="1" algn="just"/>
            <a:r>
              <a:rPr lang="en-US" sz="2800" dirty="0" smtClean="0"/>
              <a:t>Credit card with effect from March 2015, and </a:t>
            </a:r>
          </a:p>
          <a:p>
            <a:pPr lvl="1" algn="just"/>
            <a:r>
              <a:rPr lang="en-US" sz="2800" dirty="0" smtClean="0"/>
              <a:t>Online Funds Transfer (OFT) </a:t>
            </a:r>
            <a:r>
              <a:rPr lang="en-US" sz="2800" dirty="0"/>
              <a:t>facility with effect from </a:t>
            </a:r>
            <a:r>
              <a:rPr lang="en-US" sz="2800" dirty="0" smtClean="0"/>
              <a:t>April 2014</a:t>
            </a:r>
          </a:p>
          <a:p>
            <a:pPr lvl="1" algn="just"/>
            <a:endParaRPr lang="en-US" sz="2800" dirty="0"/>
          </a:p>
          <a:p>
            <a:pPr marL="365760" lvl="1" indent="-256032" algn="just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2800" dirty="0"/>
              <a:t>Payment of fee through bank can now also be made through designated branches of United Bank Limited with effect from </a:t>
            </a:r>
            <a:r>
              <a:rPr lang="en-US" sz="2800" dirty="0" smtClean="0"/>
              <a:t>April 2015</a:t>
            </a:r>
            <a:endParaRPr lang="en-US" sz="2800" dirty="0"/>
          </a:p>
          <a:p>
            <a:pPr marL="393192" lvl="1" indent="0" algn="just">
              <a:buNone/>
            </a:pPr>
            <a:endParaRPr lang="en-US" sz="2800" dirty="0"/>
          </a:p>
          <a:p>
            <a:pPr lvl="0" algn="just"/>
            <a:endParaRPr lang="en-US" sz="8800" dirty="0"/>
          </a:p>
          <a:p>
            <a:pPr algn="just"/>
            <a:endParaRPr lang="en-US" sz="8600" dirty="0"/>
          </a:p>
          <a:p>
            <a:pPr lvl="0" algn="just"/>
            <a:endParaRPr lang="en-US" sz="8600" b="1" dirty="0" smtClean="0">
              <a:latin typeface="+mj-lt"/>
            </a:endParaRPr>
          </a:p>
          <a:p>
            <a:pPr marL="109728" lvl="0" indent="0" algn="just">
              <a:buNone/>
            </a:pPr>
            <a:endParaRPr lang="en-US" sz="8800" dirty="0">
              <a:latin typeface="+mj-lt"/>
            </a:endParaRPr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86800" cy="655638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+mj-lt"/>
              </a:rPr>
              <a:t>FACILITATING ONLINE PAYMENTS</a:t>
            </a:r>
            <a:endParaRPr lang="en-US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88241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ecp_template_myraid_pro">
  <a:themeElements>
    <a:clrScheme name="SECP Color">
      <a:dk1>
        <a:srgbClr val="126C65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txDef>
      <a:spPr/>
      <a:bodyPr vert="horz" lIns="91440" tIns="45720" rIns="91440" bIns="45720" rtlCol="0" anchor="ctr"/>
      <a:lstStyle>
        <a:defPPr algn="l"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SECP_Presentation_template_FINAL">
  <a:themeElements>
    <a:clrScheme name="SECP Color">
      <a:dk1>
        <a:srgbClr val="126C65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txDef>
      <a:spPr/>
      <a:bodyPr vert="horz" lIns="91440" tIns="45720" rIns="91440" bIns="45720" rtlCol="0" anchor="ctr"/>
      <a:lstStyle>
        <a:defPPr algn="l">
          <a:defRPr dirty="0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8639</TotalTime>
  <Words>1170</Words>
  <Application>Microsoft Office PowerPoint</Application>
  <PresentationFormat>On-screen Show (4:3)</PresentationFormat>
  <Paragraphs>253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5" baseType="lpstr">
      <vt:lpstr>Arial</vt:lpstr>
      <vt:lpstr>Batang</vt:lpstr>
      <vt:lpstr>Calibri</vt:lpstr>
      <vt:lpstr>Myriad Pro</vt:lpstr>
      <vt:lpstr>Myriad Web Pro</vt:lpstr>
      <vt:lpstr>Times New Roman</vt:lpstr>
      <vt:lpstr>Verdana</vt:lpstr>
      <vt:lpstr>Wingdings</vt:lpstr>
      <vt:lpstr>Wingdings 2</vt:lpstr>
      <vt:lpstr>Wingdings 3</vt:lpstr>
      <vt:lpstr>secp_template_myraid_pro</vt:lpstr>
      <vt:lpstr>SECP_Presentation_template_FINAL</vt:lpstr>
      <vt:lpstr>PowerPoint Presentation</vt:lpstr>
      <vt:lpstr>STEPS FOR EASE OF DOING BUSINESS</vt:lpstr>
      <vt:lpstr>IMPROVEMENTS IN REGISTRATION PROCESS</vt:lpstr>
      <vt:lpstr>IMPROVEMENTS IN REGISTRATION PROCESS</vt:lpstr>
      <vt:lpstr>ENSURING FAST-TRACK BUSINESS START-UP</vt:lpstr>
      <vt:lpstr>REDUCTION IN START-UP COST</vt:lpstr>
      <vt:lpstr>REDUCTION IN COST OF DOING BUSINESS</vt:lpstr>
      <vt:lpstr>REDUCTION IN COST OF DOING BUSINESS</vt:lpstr>
      <vt:lpstr>FACILITATING ONLINE PAYMENTS</vt:lpstr>
      <vt:lpstr>EXEMPTION TO SMALL COMPANIES FROM THE REQUIREMENT TO APPOINT LEGAL ADVISER</vt:lpstr>
      <vt:lpstr>FACILITATION AND EXPANDING OUTREACH</vt:lpstr>
      <vt:lpstr>VIRTUAL ONE-STOP SHOP (VOSS) FOR INTEGRATED BUSINESS REGISTRATION</vt:lpstr>
      <vt:lpstr>REVAMPING OF E-SERVICES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Ayesha Saddiqua</dc:creator>
  <cp:lastModifiedBy>Omaimah Nazir</cp:lastModifiedBy>
  <cp:revision>465</cp:revision>
  <cp:lastPrinted>2017-03-22T09:41:04Z</cp:lastPrinted>
  <dcterms:created xsi:type="dcterms:W3CDTF">2014-05-14T06:46:37Z</dcterms:created>
  <dcterms:modified xsi:type="dcterms:W3CDTF">2017-04-03T07:45:51Z</dcterms:modified>
</cp:coreProperties>
</file>