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0" r:id="rId2"/>
  </p:sldMasterIdLst>
  <p:notesMasterIdLst>
    <p:notesMasterId r:id="rId77"/>
  </p:notesMasterIdLst>
  <p:sldIdLst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81" r:id="rId13"/>
    <p:sldId id="282" r:id="rId14"/>
    <p:sldId id="283" r:id="rId15"/>
    <p:sldId id="284" r:id="rId16"/>
    <p:sldId id="285" r:id="rId17"/>
    <p:sldId id="267" r:id="rId18"/>
    <p:sldId id="268" r:id="rId19"/>
    <p:sldId id="269" r:id="rId20"/>
    <p:sldId id="270" r:id="rId21"/>
    <p:sldId id="271" r:id="rId22"/>
    <p:sldId id="272" r:id="rId23"/>
    <p:sldId id="274" r:id="rId24"/>
    <p:sldId id="286" r:id="rId25"/>
    <p:sldId id="275" r:id="rId26"/>
    <p:sldId id="276" r:id="rId27"/>
    <p:sldId id="277" r:id="rId28"/>
    <p:sldId id="287" r:id="rId29"/>
    <p:sldId id="288" r:id="rId30"/>
    <p:sldId id="289" r:id="rId31"/>
    <p:sldId id="278" r:id="rId32"/>
    <p:sldId id="27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3" r:id="rId65"/>
    <p:sldId id="331" r:id="rId66"/>
    <p:sldId id="322" r:id="rId67"/>
    <p:sldId id="321" r:id="rId68"/>
    <p:sldId id="324" r:id="rId69"/>
    <p:sldId id="325" r:id="rId70"/>
    <p:sldId id="326" r:id="rId71"/>
    <p:sldId id="328" r:id="rId72"/>
    <p:sldId id="329" r:id="rId73"/>
    <p:sldId id="330" r:id="rId74"/>
    <p:sldId id="333" r:id="rId75"/>
    <p:sldId id="332" r:id="rId7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80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0D8149-FFB8-4308-B9F3-9092C93C6A2D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8B4487-1BA2-4D6D-9279-72B24D3DE0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75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1pPr>
            <a:lvl2pPr marL="754121" indent="-290046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2pPr>
            <a:lvl3pPr marL="1160187" indent="-232037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3pPr>
            <a:lvl4pPr marL="1624261" indent="-232037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4pPr>
            <a:lvl5pPr marL="2088337" indent="-232037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5pPr>
            <a:lvl6pPr marL="2552410" indent="-2320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6pPr>
            <a:lvl7pPr marL="3016484" indent="-2320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7pPr>
            <a:lvl8pPr marL="3480561" indent="-2320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8pPr>
            <a:lvl9pPr marL="3944635" indent="-2320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38994064-54B5-4421-B189-3B93C5667BB0}" type="slidenum">
              <a:rPr lang="en-US" smtClean="0">
                <a:solidFill>
                  <a:prstClr val="black"/>
                </a:solidFill>
              </a:rPr>
              <a:pPr eaLnBrk="1" hangingPunct="1"/>
              <a:t>42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5622725" y="6456319"/>
            <a:ext cx="4303810" cy="33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10" tIns="46405" rIns="92810" bIns="46405" anchor="b"/>
          <a:lstStyle>
            <a:lvl1pPr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4EAF0EC-F2FE-4D2F-9015-2AB451BE7BA6}" type="slidenum">
              <a:rPr lang="en-US" sz="1200">
                <a:solidFill>
                  <a:prstClr val="black"/>
                </a:solidFill>
              </a:rPr>
              <a:pPr algn="r" eaLnBrk="1" hangingPunct="1"/>
              <a:t>42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590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AA69D-3007-449B-9F22-14AC0B735AD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67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AA69D-3007-449B-9F22-14AC0B735ADC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906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ma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4952"/>
          </a:xfrm>
          <a:prstGeom prst="rect">
            <a:avLst/>
          </a:prstGeom>
        </p:spPr>
      </p:pic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556000" y="1981200"/>
            <a:ext cx="58928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aseline="0">
                <a:solidFill>
                  <a:srgbClr val="126C65"/>
                </a:solidFill>
                <a:latin typeface="Myriad Pro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73CD9-A307-4AC4-A5D5-63A43D5FEB07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8CC1F-3AF3-4C97-891A-92D9035C6FC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556000" y="3048000"/>
            <a:ext cx="5892800" cy="421088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lvl1pPr marL="0" indent="0" algn="l">
              <a:buNone/>
              <a:defRPr sz="1800" baseline="0">
                <a:solidFill>
                  <a:srgbClr val="000000"/>
                </a:solidFill>
                <a:latin typeface="Myriad Pro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dirty="0" smtClean="0"/>
              <a:t>Description/details 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84573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26C65"/>
                </a:solidFill>
                <a:latin typeface="Myriad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>
              <a:defRPr>
                <a:solidFill>
                  <a:schemeClr val="tx2"/>
                </a:solidFill>
                <a:latin typeface="Myriad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/>
          <a:p>
            <a:fld id="{3F873CD9-A307-4AC4-A5D5-63A43D5FEB07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4E98CC1F-3AF3-4C97-891A-92D9035C6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517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Myriad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>
              <a:defRPr>
                <a:solidFill>
                  <a:schemeClr val="tx2"/>
                </a:solidFill>
                <a:latin typeface="Myriad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/>
          <a:p>
            <a:fld id="{3F873CD9-A307-4AC4-A5D5-63A43D5FEB07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4E98CC1F-3AF3-4C97-891A-92D9035C6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35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ma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4952"/>
          </a:xfrm>
          <a:prstGeom prst="rect">
            <a:avLst/>
          </a:prstGeom>
        </p:spPr>
      </p:pic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556000" y="1981200"/>
            <a:ext cx="58928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aseline="0">
                <a:solidFill>
                  <a:srgbClr val="126C65"/>
                </a:solidFill>
                <a:latin typeface="Myriad Web Pro" pitchFamily="34" charset="0"/>
              </a:defRPr>
            </a:lvl1pPr>
          </a:lstStyle>
          <a:p>
            <a:r>
              <a:rPr lang="en-US" dirty="0" smtClean="0"/>
              <a:t>Orientation Session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126C65">
                    <a:tint val="75000"/>
                  </a:srgbClr>
                </a:solidFill>
              </a:rPr>
              <a:t>Presentation Name/ Company Name:</a:t>
            </a:r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51BCF-A29C-4335-BCB1-BA1D51212CE6}" type="slidenum">
              <a:rPr lang="en-US" smtClean="0">
                <a:solidFill>
                  <a:srgbClr val="126C65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10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556000" y="3427476"/>
            <a:ext cx="5892800" cy="1447800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lvl1pPr marL="0" indent="0" algn="l">
              <a:buNone/>
              <a:defRPr sz="1800" baseline="0">
                <a:solidFill>
                  <a:srgbClr val="000000"/>
                </a:solidFill>
                <a:latin typeface="Myriad Web Pro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dirty="0" smtClean="0"/>
              <a:t>Securities and Exchange Commission of Pakistan</a:t>
            </a:r>
          </a:p>
        </p:txBody>
      </p:sp>
    </p:spTree>
    <p:extLst>
      <p:ext uri="{BB962C8B-B14F-4D97-AF65-F5344CB8AC3E}">
        <p14:creationId xmlns:p14="http://schemas.microsoft.com/office/powerpoint/2010/main" val="1575568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Myriad Web Pro" pitchFamily="34" charset="0"/>
              </a:defRPr>
            </a:lvl1pPr>
            <a:lvl2pPr>
              <a:defRPr>
                <a:solidFill>
                  <a:schemeClr val="tx2"/>
                </a:solidFill>
                <a:latin typeface="Myriad Web Pro" pitchFamily="34" charset="0"/>
              </a:defRPr>
            </a:lvl2pPr>
            <a:lvl3pPr>
              <a:defRPr>
                <a:solidFill>
                  <a:schemeClr val="tx2"/>
                </a:solidFill>
                <a:latin typeface="Myriad Web Pro" pitchFamily="34" charset="0"/>
              </a:defRPr>
            </a:lvl3pPr>
            <a:lvl4pPr>
              <a:defRPr>
                <a:solidFill>
                  <a:schemeClr val="tx2"/>
                </a:solidFill>
                <a:latin typeface="Myriad Web Pro" pitchFamily="34" charset="0"/>
              </a:defRPr>
            </a:lvl4pPr>
            <a:lvl5pPr>
              <a:defRPr>
                <a:solidFill>
                  <a:schemeClr val="tx2"/>
                </a:solidFill>
                <a:latin typeface="Myriad Web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762000"/>
            <a:ext cx="10261600" cy="6556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rgbClr val="126C65"/>
                </a:solidFill>
                <a:latin typeface="Myriad Web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1047307" y="28479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98215E-4A68-43C2-97EF-D92D42317675}" type="slidenum">
              <a:rPr lang="en-US" sz="1200" smtClean="0">
                <a:solidFill>
                  <a:srgbClr val="126C65">
                    <a:tint val="75000"/>
                  </a:srgbClr>
                </a:solidFill>
              </a:rPr>
              <a:pPr/>
              <a:t>‹#›</a:t>
            </a:fld>
            <a:endParaRPr lang="en-US" sz="1200" dirty="0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19" name="Footer Placeholder 4"/>
          <p:cNvSpPr txBox="1">
            <a:spLocks/>
          </p:cNvSpPr>
          <p:nvPr/>
        </p:nvSpPr>
        <p:spPr>
          <a:xfrm>
            <a:off x="4368800" y="4724400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dirty="0" smtClean="0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29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9347200" cy="36576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Myriad Web Pro" pitchFamily="34" charset="0"/>
              </a:defRPr>
            </a:lvl1pPr>
            <a:extLst/>
          </a:lstStyle>
          <a:p>
            <a:r>
              <a:rPr lang="en-US" smtClean="0">
                <a:solidFill>
                  <a:prstClr val="white"/>
                </a:solidFill>
              </a:rPr>
              <a:t>Presentation Name/ Company Name: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2" name="Date Placeholder 4"/>
          <p:cNvSpPr txBox="1">
            <a:spLocks/>
          </p:cNvSpPr>
          <p:nvPr/>
        </p:nvSpPr>
        <p:spPr>
          <a:xfrm>
            <a:off x="9245600" y="320040"/>
            <a:ext cx="1801707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AF83B1-E697-476A-8308-AC10300FFFE0}" type="datetime1">
              <a:rPr lang="en-US" sz="1200" smtClean="0">
                <a:solidFill>
                  <a:srgbClr val="126C65"/>
                </a:solidFill>
                <a:latin typeface="Myriad Web Pro" pitchFamily="34" charset="0"/>
              </a:rPr>
              <a:pPr/>
              <a:t>4/3/2018</a:t>
            </a:fld>
            <a:endParaRPr lang="en-US" sz="1200" dirty="0">
              <a:solidFill>
                <a:srgbClr val="126C65"/>
              </a:solidFill>
              <a:latin typeface="Myriad Web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72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59712"/>
            <a:ext cx="11021568" cy="1828800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Myriad Web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  <a:prstGeom prst="rect">
            <a:avLst/>
          </a:prstGeo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Presentation Name/ Company Name:</a:t>
            </a: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9898215E-4A68-43C2-97EF-D92D4231767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01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Myriad Web Pro" pitchFamily="34" charset="0"/>
              </a:defRPr>
            </a:lvl1pPr>
            <a:lvl2pPr>
              <a:defRPr sz="2400">
                <a:solidFill>
                  <a:srgbClr val="000000"/>
                </a:solidFill>
                <a:latin typeface="Myriad Web Pro" pitchFamily="34" charset="0"/>
              </a:defRPr>
            </a:lvl2pPr>
            <a:lvl3pPr>
              <a:defRPr sz="2000">
                <a:solidFill>
                  <a:srgbClr val="000000"/>
                </a:solidFill>
                <a:latin typeface="Myriad Web Pro" pitchFamily="34" charset="0"/>
              </a:defRPr>
            </a:lvl3pPr>
            <a:lvl4pPr>
              <a:defRPr sz="1800">
                <a:solidFill>
                  <a:srgbClr val="000000"/>
                </a:solidFill>
                <a:latin typeface="Myriad Web Pro" pitchFamily="34" charset="0"/>
              </a:defRPr>
            </a:lvl4pPr>
            <a:lvl5pPr>
              <a:defRPr sz="1800">
                <a:solidFill>
                  <a:srgbClr val="000000"/>
                </a:solidFill>
                <a:latin typeface="Myriad Web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Myriad Web Pro" pitchFamily="34" charset="0"/>
              </a:defRPr>
            </a:lvl1pPr>
            <a:lvl2pPr>
              <a:defRPr sz="2400">
                <a:solidFill>
                  <a:srgbClr val="000000"/>
                </a:solidFill>
                <a:latin typeface="Myriad Web Pro" pitchFamily="34" charset="0"/>
              </a:defRPr>
            </a:lvl2pPr>
            <a:lvl3pPr>
              <a:defRPr sz="2000">
                <a:solidFill>
                  <a:srgbClr val="000000"/>
                </a:solidFill>
                <a:latin typeface="Myriad Web Pro" pitchFamily="34" charset="0"/>
              </a:defRPr>
            </a:lvl3pPr>
            <a:lvl4pPr>
              <a:defRPr sz="1800">
                <a:solidFill>
                  <a:srgbClr val="000000"/>
                </a:solidFill>
                <a:latin typeface="Myriad Web Pro" pitchFamily="34" charset="0"/>
              </a:defRPr>
            </a:lvl4pPr>
            <a:lvl5pPr>
              <a:defRPr sz="1800">
                <a:solidFill>
                  <a:srgbClr val="000000"/>
                </a:solidFill>
                <a:latin typeface="Myriad Web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40480" y="6407944"/>
            <a:ext cx="2560320" cy="365760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Presentation Name/ Company Name:</a:t>
            </a:r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1201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9898215E-4A68-43C2-97EF-D92D4231767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Myriad Web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156554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126C65"/>
                </a:solidFill>
                <a:latin typeface="Myriad Web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prstGeom prst="rect">
            <a:avLst/>
          </a:prstGeo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prstGeom prst="rect">
            <a:avLst/>
          </a:prstGeo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prstGeom prst="rect">
            <a:avLst/>
          </a:prstGeom>
          <a:ln>
            <a:noFill/>
            <a:prstDash val="sysDash"/>
            <a:miter lim="800000"/>
          </a:ln>
        </p:spPr>
        <p:txBody>
          <a:bodyPr/>
          <a:lstStyle>
            <a:lvl1pPr>
              <a:defRPr sz="2400">
                <a:solidFill>
                  <a:schemeClr val="tx2"/>
                </a:solidFill>
                <a:latin typeface="Myriad Web Pro" pitchFamily="34" charset="0"/>
              </a:defRPr>
            </a:lvl1pPr>
            <a:lvl2pPr>
              <a:defRPr sz="2000">
                <a:solidFill>
                  <a:schemeClr val="tx2"/>
                </a:solidFill>
                <a:latin typeface="Myriad Web Pro" pitchFamily="34" charset="0"/>
              </a:defRPr>
            </a:lvl2pPr>
            <a:lvl3pPr>
              <a:defRPr sz="1800">
                <a:solidFill>
                  <a:schemeClr val="tx2"/>
                </a:solidFill>
                <a:latin typeface="Myriad Web Pro" pitchFamily="34" charset="0"/>
              </a:defRPr>
            </a:lvl3pPr>
            <a:lvl4pPr>
              <a:defRPr sz="1600">
                <a:solidFill>
                  <a:schemeClr val="tx2"/>
                </a:solidFill>
                <a:latin typeface="Myriad Web Pro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Myriad Web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prstGeom prst="rect">
            <a:avLst/>
          </a:prstGeo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>
                <a:solidFill>
                  <a:schemeClr val="tx2"/>
                </a:solidFill>
                <a:latin typeface="Myriad Web Pro" pitchFamily="34" charset="0"/>
              </a:defRPr>
            </a:lvl1pPr>
            <a:lvl2pPr>
              <a:defRPr sz="2000">
                <a:solidFill>
                  <a:schemeClr val="tx2"/>
                </a:solidFill>
                <a:latin typeface="Myriad Web Pro" pitchFamily="34" charset="0"/>
              </a:defRPr>
            </a:lvl2pPr>
            <a:lvl3pPr>
              <a:defRPr sz="1800">
                <a:solidFill>
                  <a:schemeClr val="tx2"/>
                </a:solidFill>
                <a:latin typeface="Myriad Web Pro" pitchFamily="34" charset="0"/>
              </a:defRPr>
            </a:lvl3pPr>
            <a:lvl4pPr>
              <a:defRPr sz="1600">
                <a:solidFill>
                  <a:schemeClr val="tx2"/>
                </a:solidFill>
                <a:latin typeface="Myriad Web Pro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Myriad Web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srgbClr val="126C65">
                    <a:tint val="75000"/>
                  </a:srgbClr>
                </a:solidFill>
              </a:rPr>
              <a:t>Presentation Name/ Company Name:</a:t>
            </a:r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9898215E-4A68-43C2-97EF-D92D42317675}" type="slidenum">
              <a:rPr lang="en-US" smtClean="0">
                <a:solidFill>
                  <a:srgbClr val="126C65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983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Presentation Name/ Company Name:</a:t>
            </a: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9898215E-4A68-43C2-97EF-D92D4231767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rgbClr val="126C65"/>
                </a:solidFill>
                <a:latin typeface="Myriad Web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082975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srgbClr val="126C65">
                    <a:tint val="75000"/>
                  </a:srgbClr>
                </a:solidFill>
              </a:rPr>
              <a:t>Presentation Name/ Company Name:</a:t>
            </a:r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9898215E-4A68-43C2-97EF-D92D42317675}" type="slidenum">
              <a:rPr lang="en-US" smtClean="0">
                <a:solidFill>
                  <a:srgbClr val="126C65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518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  <a:prstGeom prst="rect">
            <a:avLst/>
          </a:prstGeo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  <a:latin typeface="Myriad Web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>
                <a:latin typeface="Myriad Web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  <a:latin typeface="Myriad Web Pro" pitchFamily="34" charset="0"/>
              </a:defRPr>
            </a:lvl1pPr>
            <a:lvl2pPr>
              <a:defRPr sz="2800">
                <a:solidFill>
                  <a:schemeClr val="tx2"/>
                </a:solidFill>
                <a:latin typeface="Myriad Web Pro" pitchFamily="34" charset="0"/>
              </a:defRPr>
            </a:lvl2pPr>
            <a:lvl3pPr>
              <a:defRPr sz="2400">
                <a:solidFill>
                  <a:schemeClr val="tx2"/>
                </a:solidFill>
                <a:latin typeface="Myriad Web Pro" pitchFamily="34" charset="0"/>
              </a:defRPr>
            </a:lvl3pPr>
            <a:lvl4pPr>
              <a:defRPr sz="2000">
                <a:solidFill>
                  <a:schemeClr val="tx2"/>
                </a:solidFill>
                <a:latin typeface="Myriad Web Pro" pitchFamily="34" charset="0"/>
              </a:defRPr>
            </a:lvl4pPr>
            <a:lvl5pPr>
              <a:defRPr sz="2000">
                <a:solidFill>
                  <a:schemeClr val="tx2"/>
                </a:solidFill>
                <a:latin typeface="Myriad Web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>
            <a:lvl1pPr>
              <a:defRPr>
                <a:latin typeface="Myriad Web Pro" pitchFamily="34" charset="0"/>
              </a:defRPr>
            </a:lvl1pPr>
            <a:extLst/>
          </a:lstStyle>
          <a:p>
            <a:r>
              <a:rPr lang="en-US" smtClean="0">
                <a:solidFill>
                  <a:srgbClr val="126C65">
                    <a:tint val="75000"/>
                  </a:srgbClr>
                </a:solidFill>
              </a:rPr>
              <a:t>Presentation Name/ Company Name:</a:t>
            </a:r>
            <a:endParaRPr lang="en-US" dirty="0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yriad Web Pro" pitchFamily="34" charset="0"/>
              </a:defRPr>
            </a:lvl1pPr>
            <a:extLst/>
          </a:lstStyle>
          <a:p>
            <a:endParaRPr lang="en-US" dirty="0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yriad Web Pro" pitchFamily="34" charset="0"/>
              </a:defRPr>
            </a:lvl1pPr>
            <a:extLst/>
          </a:lstStyle>
          <a:p>
            <a:fld id="{9898215E-4A68-43C2-97EF-D92D42317675}" type="slidenum">
              <a:rPr lang="en-US" smtClean="0">
                <a:solidFill>
                  <a:srgbClr val="126C65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26C6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431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>
              <a:defRPr>
                <a:solidFill>
                  <a:schemeClr val="tx2"/>
                </a:solidFill>
                <a:latin typeface="Myriad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762000"/>
            <a:ext cx="10261600" cy="6556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rgbClr val="126C65"/>
                </a:solidFill>
                <a:latin typeface="Myriad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1047307" y="28479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98215E-4A68-43C2-97EF-D92D42317675}" type="slidenum">
              <a:rPr lang="en-US" sz="1200" smtClean="0">
                <a:solidFill>
                  <a:srgbClr val="126C65">
                    <a:tint val="75000"/>
                  </a:srgbClr>
                </a:solidFill>
              </a:rPr>
              <a:pPr/>
              <a:t>‹#›</a:t>
            </a:fld>
            <a:endParaRPr lang="en-US" sz="1200" dirty="0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19" name="Footer Placeholder 4"/>
          <p:cNvSpPr txBox="1">
            <a:spLocks/>
          </p:cNvSpPr>
          <p:nvPr/>
        </p:nvSpPr>
        <p:spPr>
          <a:xfrm>
            <a:off x="4368800" y="4724400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dirty="0" smtClean="0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29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9347200" cy="36576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Myriad Pro" pitchFamily="34" charset="0"/>
              </a:defRPr>
            </a:lvl1pPr>
            <a:extLst/>
          </a:lstStyle>
          <a:p>
            <a:fld id="{3F873CD9-A307-4AC4-A5D5-63A43D5FEB07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32" name="Date Placeholder 4"/>
          <p:cNvSpPr txBox="1">
            <a:spLocks/>
          </p:cNvSpPr>
          <p:nvPr/>
        </p:nvSpPr>
        <p:spPr>
          <a:xfrm>
            <a:off x="9245600" y="320040"/>
            <a:ext cx="1801707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AF83B1-E697-476A-8308-AC10300FFFE0}" type="datetime1">
              <a:rPr lang="en-US" sz="1200" smtClean="0">
                <a:solidFill>
                  <a:srgbClr val="126C65"/>
                </a:solidFill>
                <a:latin typeface="Myriad Pro" pitchFamily="34" charset="0"/>
              </a:rPr>
              <a:pPr/>
              <a:t>4/3/2018</a:t>
            </a:fld>
            <a:endParaRPr lang="en-US" sz="1200" dirty="0">
              <a:solidFill>
                <a:srgbClr val="126C65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279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prstGeom prst="rect">
            <a:avLst/>
          </a:prstGeo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>
                <a:solidFill>
                  <a:prstClr val="white"/>
                </a:solidFill>
              </a:rPr>
              <a:t>Presentation Name/ Company Name: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898215E-4A68-43C2-97EF-D92D4231767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prstGeom prst="rect">
            <a:avLst/>
          </a:prstGeo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Title Placeholder 1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100" smtClean="0">
                <a:solidFill>
                  <a:srgbClr val="DEF5FA"/>
                </a:solidFill>
              </a:rPr>
              <a:t>Click to edit Master title style</a:t>
            </a:r>
            <a:endParaRPr lang="en-US" sz="4100">
              <a:solidFill>
                <a:srgbClr val="DEF5FA"/>
              </a:solidFill>
            </a:endParaRPr>
          </a:p>
        </p:txBody>
      </p:sp>
      <p:sp>
        <p:nvSpPr>
          <p:cNvPr id="15" name="Text Placeholder 2"/>
          <p:cNvSpPr>
            <a:spLocks noGrp="1"/>
          </p:cNvSpPr>
          <p:nvPr>
            <p:ph idx="13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Date Placeholder 3"/>
          <p:cNvSpPr txBox="1">
            <a:spLocks/>
          </p:cNvSpPr>
          <p:nvPr/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446E8A-FC5F-499D-A43F-5CFF392A664C}" type="datetimeFigureOut">
              <a:rPr lang="en-US" sz="1200" smtClean="0">
                <a:solidFill>
                  <a:prstClr val="white">
                    <a:tint val="75000"/>
                  </a:prstClr>
                </a:solidFill>
              </a:rPr>
              <a:pPr/>
              <a:t>4/3/2018</a:t>
            </a:fld>
            <a:endParaRPr lang="en-US" sz="120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 txBox="1">
            <a:spLocks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051BCF-A29C-4335-BCB1-BA1D51212CE6}" type="slidenum">
              <a:rPr lang="en-US" sz="1200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sz="1200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18" name="Picture 17" descr="mai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24"/>
            <a:ext cx="12192000" cy="685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11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26C65"/>
                </a:solidFill>
                <a:latin typeface="Myriad Web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2"/>
                </a:solidFill>
                <a:latin typeface="Myriad Web Pro" pitchFamily="34" charset="0"/>
              </a:defRPr>
            </a:lvl1pPr>
            <a:lvl2pPr>
              <a:defRPr>
                <a:solidFill>
                  <a:schemeClr val="tx2"/>
                </a:solidFill>
                <a:latin typeface="Myriad Web Pro" pitchFamily="34" charset="0"/>
              </a:defRPr>
            </a:lvl2pPr>
            <a:lvl3pPr>
              <a:defRPr>
                <a:solidFill>
                  <a:schemeClr val="tx2"/>
                </a:solidFill>
                <a:latin typeface="Myriad Web Pro" pitchFamily="34" charset="0"/>
              </a:defRPr>
            </a:lvl3pPr>
            <a:lvl4pPr>
              <a:defRPr>
                <a:solidFill>
                  <a:schemeClr val="tx2"/>
                </a:solidFill>
                <a:latin typeface="Myriad Web Pro" pitchFamily="34" charset="0"/>
              </a:defRPr>
            </a:lvl4pPr>
            <a:lvl5pPr>
              <a:defRPr>
                <a:solidFill>
                  <a:schemeClr val="tx2"/>
                </a:solidFill>
                <a:latin typeface="Myriad Web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srgbClr val="126C65">
                    <a:tint val="75000"/>
                  </a:srgbClr>
                </a:solidFill>
              </a:rPr>
              <a:t>Presentation Name/ Company Name:</a:t>
            </a:r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9898215E-4A68-43C2-97EF-D92D42317675}" type="slidenum">
              <a:rPr lang="en-US" smtClean="0">
                <a:solidFill>
                  <a:srgbClr val="126C65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347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Myriad Web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2"/>
                </a:solidFill>
                <a:latin typeface="Myriad Web Pro" pitchFamily="34" charset="0"/>
              </a:defRPr>
            </a:lvl1pPr>
            <a:lvl2pPr>
              <a:defRPr>
                <a:solidFill>
                  <a:schemeClr val="tx2"/>
                </a:solidFill>
                <a:latin typeface="Myriad Web Pro" pitchFamily="34" charset="0"/>
              </a:defRPr>
            </a:lvl2pPr>
            <a:lvl3pPr>
              <a:defRPr>
                <a:solidFill>
                  <a:schemeClr val="tx2"/>
                </a:solidFill>
                <a:latin typeface="Myriad Web Pro" pitchFamily="34" charset="0"/>
              </a:defRPr>
            </a:lvl3pPr>
            <a:lvl4pPr>
              <a:defRPr>
                <a:solidFill>
                  <a:schemeClr val="tx2"/>
                </a:solidFill>
                <a:latin typeface="Myriad Web Pro" pitchFamily="34" charset="0"/>
              </a:defRPr>
            </a:lvl4pPr>
            <a:lvl5pPr>
              <a:defRPr>
                <a:solidFill>
                  <a:schemeClr val="tx2"/>
                </a:solidFill>
                <a:latin typeface="Myriad Web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srgbClr val="126C65">
                    <a:tint val="75000"/>
                  </a:srgbClr>
                </a:solidFill>
              </a:rPr>
              <a:t>Presentation Name/ Company Name:</a:t>
            </a:r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9898215E-4A68-43C2-97EF-D92D42317675}" type="slidenum">
              <a:rPr lang="en-US" smtClean="0">
                <a:solidFill>
                  <a:srgbClr val="126C65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661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59712"/>
            <a:ext cx="11021568" cy="1828800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Myriad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  <a:prstGeom prst="rect">
            <a:avLst/>
          </a:prstGeo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/>
          <a:p>
            <a:fld id="{3F873CD9-A307-4AC4-A5D5-63A43D5FEB07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4E98CC1F-3AF3-4C97-891A-92D9035C6FC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5036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Myriad Pro" pitchFamily="34" charset="0"/>
              </a:defRPr>
            </a:lvl1pPr>
            <a:lvl2pPr>
              <a:defRPr sz="2400">
                <a:solidFill>
                  <a:srgbClr val="000000"/>
                </a:solidFill>
                <a:latin typeface="Myriad Pro" pitchFamily="34" charset="0"/>
              </a:defRPr>
            </a:lvl2pPr>
            <a:lvl3pPr>
              <a:defRPr sz="2000">
                <a:solidFill>
                  <a:srgbClr val="000000"/>
                </a:solidFill>
                <a:latin typeface="Myriad Pro" pitchFamily="34" charset="0"/>
              </a:defRPr>
            </a:lvl3pPr>
            <a:lvl4pPr>
              <a:defRPr sz="1800">
                <a:solidFill>
                  <a:srgbClr val="000000"/>
                </a:solidFill>
                <a:latin typeface="Myriad Pro" pitchFamily="34" charset="0"/>
              </a:defRPr>
            </a:lvl4pPr>
            <a:lvl5pPr>
              <a:defRPr sz="1800">
                <a:solidFill>
                  <a:srgbClr val="000000"/>
                </a:solidFill>
                <a:latin typeface="Myriad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Myriad Pro" pitchFamily="34" charset="0"/>
              </a:defRPr>
            </a:lvl1pPr>
            <a:lvl2pPr>
              <a:defRPr sz="2400">
                <a:solidFill>
                  <a:srgbClr val="000000"/>
                </a:solidFill>
                <a:latin typeface="Myriad Pro" pitchFamily="34" charset="0"/>
              </a:defRPr>
            </a:lvl2pPr>
            <a:lvl3pPr>
              <a:defRPr sz="2000">
                <a:solidFill>
                  <a:srgbClr val="000000"/>
                </a:solidFill>
                <a:latin typeface="Myriad Pro" pitchFamily="34" charset="0"/>
              </a:defRPr>
            </a:lvl3pPr>
            <a:lvl4pPr>
              <a:defRPr sz="1800">
                <a:solidFill>
                  <a:srgbClr val="000000"/>
                </a:solidFill>
                <a:latin typeface="Myriad Pro" pitchFamily="34" charset="0"/>
              </a:defRPr>
            </a:lvl4pPr>
            <a:lvl5pPr>
              <a:defRPr sz="1800">
                <a:solidFill>
                  <a:srgbClr val="000000"/>
                </a:solidFill>
                <a:latin typeface="Myriad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40480" y="6407944"/>
            <a:ext cx="2560320" cy="365760"/>
          </a:xfrm>
          <a:prstGeom prst="rect">
            <a:avLst/>
          </a:prstGeom>
        </p:spPr>
        <p:txBody>
          <a:bodyPr/>
          <a:lstStyle/>
          <a:p>
            <a:fld id="{3F873CD9-A307-4AC4-A5D5-63A43D5FEB07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1201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4E98CC1F-3AF3-4C97-891A-92D9035C6FC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Myriad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973299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126C65"/>
                </a:solidFill>
                <a:latin typeface="Myriad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prstGeom prst="rect">
            <a:avLst/>
          </a:prstGeo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prstGeom prst="rect">
            <a:avLst/>
          </a:prstGeo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prstGeom prst="rect">
            <a:avLst/>
          </a:prstGeom>
          <a:ln>
            <a:noFill/>
            <a:prstDash val="sysDash"/>
            <a:miter lim="800000"/>
          </a:ln>
        </p:spPr>
        <p:txBody>
          <a:bodyPr/>
          <a:lstStyle>
            <a:lvl1pPr>
              <a:defRPr sz="2400">
                <a:solidFill>
                  <a:schemeClr val="tx2"/>
                </a:solidFill>
                <a:latin typeface="Myriad Pro" pitchFamily="34" charset="0"/>
              </a:defRPr>
            </a:lvl1pPr>
            <a:lvl2pPr>
              <a:defRPr sz="2000">
                <a:solidFill>
                  <a:schemeClr val="tx2"/>
                </a:solidFill>
                <a:latin typeface="Myriad Pro" pitchFamily="34" charset="0"/>
              </a:defRPr>
            </a:lvl2pPr>
            <a:lvl3pPr>
              <a:defRPr sz="1800">
                <a:solidFill>
                  <a:schemeClr val="tx2"/>
                </a:solidFill>
                <a:latin typeface="Myriad Pro" pitchFamily="34" charset="0"/>
              </a:defRPr>
            </a:lvl3pPr>
            <a:lvl4pPr>
              <a:defRPr sz="1600">
                <a:solidFill>
                  <a:schemeClr val="tx2"/>
                </a:solidFill>
                <a:latin typeface="Myriad Pro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Myriad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prstGeom prst="rect">
            <a:avLst/>
          </a:prstGeo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>
                <a:solidFill>
                  <a:schemeClr val="tx2"/>
                </a:solidFill>
                <a:latin typeface="Myriad Pro" pitchFamily="34" charset="0"/>
              </a:defRPr>
            </a:lvl1pPr>
            <a:lvl2pPr>
              <a:defRPr sz="2000">
                <a:solidFill>
                  <a:schemeClr val="tx2"/>
                </a:solidFill>
                <a:latin typeface="Myriad Pro" pitchFamily="34" charset="0"/>
              </a:defRPr>
            </a:lvl2pPr>
            <a:lvl3pPr>
              <a:defRPr sz="1800">
                <a:solidFill>
                  <a:schemeClr val="tx2"/>
                </a:solidFill>
                <a:latin typeface="Myriad Pro" pitchFamily="34" charset="0"/>
              </a:defRPr>
            </a:lvl3pPr>
            <a:lvl4pPr>
              <a:defRPr sz="1600">
                <a:solidFill>
                  <a:schemeClr val="tx2"/>
                </a:solidFill>
                <a:latin typeface="Myriad Pro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Myriad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/>
          <a:p>
            <a:fld id="{3F873CD9-A307-4AC4-A5D5-63A43D5FEB07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4E98CC1F-3AF3-4C97-891A-92D9035C6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81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/>
          <a:p>
            <a:fld id="{3F873CD9-A307-4AC4-A5D5-63A43D5FEB07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4E98CC1F-3AF3-4C97-891A-92D9035C6FC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rgbClr val="126C65"/>
                </a:solidFill>
                <a:latin typeface="Myriad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59370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/>
          <a:p>
            <a:fld id="{3F873CD9-A307-4AC4-A5D5-63A43D5FEB07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/>
          <a:p>
            <a:fld id="{4E98CC1F-3AF3-4C97-891A-92D9035C6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73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  <a:prstGeom prst="rect">
            <a:avLst/>
          </a:prstGeo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  <a:latin typeface="Myriad Pro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  <a:latin typeface="Myriad Pro" pitchFamily="34" charset="0"/>
              </a:defRPr>
            </a:lvl1pPr>
            <a:lvl2pPr>
              <a:defRPr sz="2800">
                <a:solidFill>
                  <a:schemeClr val="tx2"/>
                </a:solidFill>
                <a:latin typeface="Myriad Pro" pitchFamily="34" charset="0"/>
              </a:defRPr>
            </a:lvl2pPr>
            <a:lvl3pPr>
              <a:defRPr sz="2400">
                <a:solidFill>
                  <a:schemeClr val="tx2"/>
                </a:solidFill>
                <a:latin typeface="Myriad Pro" pitchFamily="34" charset="0"/>
              </a:defRPr>
            </a:lvl3pPr>
            <a:lvl4pPr>
              <a:defRPr sz="2000">
                <a:solidFill>
                  <a:schemeClr val="tx2"/>
                </a:solidFill>
                <a:latin typeface="Myriad Pro" pitchFamily="34" charset="0"/>
              </a:defRPr>
            </a:lvl4pPr>
            <a:lvl5pPr>
              <a:defRPr sz="2000">
                <a:solidFill>
                  <a:schemeClr val="tx2"/>
                </a:solidFill>
                <a:latin typeface="Myriad Pro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>
            <a:lvl1pPr>
              <a:defRPr>
                <a:latin typeface="Myriad Pro" pitchFamily="34" charset="0"/>
              </a:defRPr>
            </a:lvl1pPr>
            <a:extLst/>
          </a:lstStyle>
          <a:p>
            <a:fld id="{3F873CD9-A307-4AC4-A5D5-63A43D5FEB07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yriad Pro" pitchFamily="34" charset="0"/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yriad Pro" pitchFamily="34" charset="0"/>
              </a:defRPr>
            </a:lvl1pPr>
            <a:extLst/>
          </a:lstStyle>
          <a:p>
            <a:fld id="{4E98CC1F-3AF3-4C97-891A-92D9035C6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23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prstGeom prst="rect">
            <a:avLst/>
          </a:prstGeo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F873CD9-A307-4AC4-A5D5-63A43D5FEB07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98CC1F-3AF3-4C97-891A-92D9035C6FC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prstGeom prst="rect">
            <a:avLst/>
          </a:prstGeo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Title Placeholder 1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100" smtClean="0">
                <a:solidFill>
                  <a:srgbClr val="DEF5FA"/>
                </a:solidFill>
              </a:rPr>
              <a:t>Click to edit Master title style</a:t>
            </a:r>
            <a:endParaRPr lang="en-US" sz="4100">
              <a:solidFill>
                <a:srgbClr val="DEF5FA"/>
              </a:solidFill>
            </a:endParaRPr>
          </a:p>
        </p:txBody>
      </p:sp>
      <p:sp>
        <p:nvSpPr>
          <p:cNvPr id="15" name="Text Placeholder 2"/>
          <p:cNvSpPr>
            <a:spLocks noGrp="1"/>
          </p:cNvSpPr>
          <p:nvPr>
            <p:ph idx="13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Date Placeholder 3"/>
          <p:cNvSpPr txBox="1">
            <a:spLocks/>
          </p:cNvSpPr>
          <p:nvPr/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446E8A-FC5F-499D-A43F-5CFF392A664C}" type="datetimeFigureOut">
              <a:rPr lang="en-US" sz="1200" smtClean="0">
                <a:solidFill>
                  <a:prstClr val="white">
                    <a:tint val="75000"/>
                  </a:prstClr>
                </a:solidFill>
              </a:rPr>
              <a:pPr/>
              <a:t>4/3/2018</a:t>
            </a:fld>
            <a:endParaRPr lang="en-US" sz="120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 txBox="1">
            <a:spLocks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051BCF-A29C-4335-BCB1-BA1D51212CE6}" type="slidenum">
              <a:rPr lang="en-US" sz="1200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sz="1200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18" name="Picture 17" descr="mai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24"/>
            <a:ext cx="12192000" cy="685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804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73CD9-A307-4AC4-A5D5-63A43D5FEB07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8CC1F-3AF3-4C97-891A-92D9035C6FC2}" type="slidenum">
              <a:rPr lang="en-US" smtClean="0"/>
              <a:t>‹#›</a:t>
            </a:fld>
            <a:endParaRPr lang="en-US"/>
          </a:p>
        </p:txBody>
      </p:sp>
      <p:pic>
        <p:nvPicPr>
          <p:cNvPr id="21" name="Picture 20" descr="inner_bg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" y="1524"/>
            <a:ext cx="12192025" cy="685496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8229600" y="304800"/>
            <a:ext cx="3556000" cy="609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00">
                <a:latin typeface="Myriad Pro" pitchFamily="34" charset="0"/>
              </a:defRPr>
            </a:lvl1pPr>
          </a:lstStyle>
          <a:p>
            <a:pPr>
              <a:spcBef>
                <a:spcPct val="0"/>
              </a:spcBef>
              <a:defRPr/>
            </a:pPr>
            <a:endParaRPr lang="en-US" sz="1000" dirty="0" smtClean="0">
              <a:solidFill>
                <a:srgbClr val="126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87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126C65">
                    <a:tint val="75000"/>
                  </a:srgbClr>
                </a:solidFill>
              </a:rPr>
              <a:t>Presentation Name/ Company Name:</a:t>
            </a:r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F0252-C5BD-4D1A-8261-553E959FA250}" type="slidenum">
              <a:rPr lang="en-US" smtClean="0">
                <a:solidFill>
                  <a:srgbClr val="126C65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  <p:pic>
        <p:nvPicPr>
          <p:cNvPr id="21" name="Picture 20" descr="inner_bg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" y="1524"/>
            <a:ext cx="12192025" cy="685496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8229600" y="304800"/>
            <a:ext cx="3556000" cy="609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00">
                <a:latin typeface="Myriad Pro" pitchFamily="34" charset="0"/>
              </a:defRPr>
            </a:lvl1pPr>
          </a:lstStyle>
          <a:p>
            <a:pPr>
              <a:spcBef>
                <a:spcPct val="0"/>
              </a:spcBef>
              <a:defRPr/>
            </a:pPr>
            <a:endParaRPr lang="en-US" sz="1000" dirty="0" smtClean="0">
              <a:solidFill>
                <a:srgbClr val="126C65"/>
              </a:solidFill>
              <a:latin typeface="Myriad Web Pro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8418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iris.fbr.gov.pk/infosys/public/txplogin.xhtml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205" y="1358538"/>
            <a:ext cx="11751276" cy="347472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Name Reservation &amp; Company Incorporation</a:t>
            </a:r>
            <a:br>
              <a:rPr lang="en-US" sz="3600" dirty="0" smtClean="0"/>
            </a:br>
            <a:r>
              <a:rPr lang="en-US" sz="3600" b="0" dirty="0">
                <a:solidFill>
                  <a:schemeClr val="tx2"/>
                </a:solidFill>
                <a:effectLst/>
                <a:latin typeface="+mn-lt"/>
              </a:rPr>
              <a:t>(Combined Process)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with</a:t>
            </a:r>
            <a:br>
              <a:rPr lang="en-US" sz="3600" dirty="0" smtClean="0"/>
            </a:br>
            <a:r>
              <a:rPr lang="en-US" sz="3600" dirty="0" smtClean="0"/>
              <a:t>FBR Integration</a:t>
            </a:r>
            <a:br>
              <a:rPr lang="en-US" sz="3600" dirty="0" smtClean="0"/>
            </a:br>
            <a:r>
              <a:rPr lang="en-US" sz="3200" b="0" dirty="0" smtClean="0">
                <a:solidFill>
                  <a:schemeClr val="tx2"/>
                </a:solidFill>
                <a:effectLst/>
                <a:latin typeface="+mj-lt"/>
              </a:rPr>
              <a:t/>
            </a:r>
            <a:br>
              <a:rPr lang="en-US" sz="3200" b="0" dirty="0" smtClean="0">
                <a:solidFill>
                  <a:schemeClr val="tx2"/>
                </a:solidFill>
                <a:effectLst/>
                <a:latin typeface="+mj-lt"/>
              </a:rPr>
            </a:br>
            <a:r>
              <a:rPr lang="en-US" sz="3200" b="0" dirty="0">
                <a:solidFill>
                  <a:schemeClr val="tx2"/>
                </a:solidFill>
                <a:effectLst/>
                <a:latin typeface="+mj-lt"/>
              </a:rPr>
              <a:t/>
            </a:r>
            <a:br>
              <a:rPr lang="en-US" sz="3200" b="0" dirty="0">
                <a:solidFill>
                  <a:schemeClr val="tx2"/>
                </a:solidFill>
                <a:effectLst/>
                <a:latin typeface="+mj-lt"/>
              </a:rPr>
            </a:br>
            <a:endParaRPr lang="en-US" sz="3200" b="0" dirty="0">
              <a:solidFill>
                <a:schemeClr val="tx2"/>
              </a:solidFill>
              <a:effectLst/>
              <a:latin typeface="+mj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1747014" y="3082834"/>
            <a:ext cx="8825658" cy="1014593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  <a:p>
            <a:endParaRPr lang="en-US" dirty="0" smtClean="0"/>
          </a:p>
          <a:p>
            <a:r>
              <a:rPr lang="en-US" sz="6000" dirty="0" smtClean="0"/>
              <a:t>                   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6174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3545" y="1282721"/>
            <a:ext cx="7658444" cy="655638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Save the updated Application Form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56479" y="6391466"/>
            <a:ext cx="699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Click “Continue” after updating the application form.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62" y="2082050"/>
            <a:ext cx="8638010" cy="3456601"/>
          </a:xfrm>
        </p:spPr>
      </p:pic>
    </p:spTree>
    <p:extLst>
      <p:ext uri="{BB962C8B-B14F-4D97-AF65-F5344CB8AC3E}">
        <p14:creationId xmlns:p14="http://schemas.microsoft.com/office/powerpoint/2010/main" val="210234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6387737"/>
            <a:ext cx="10032273" cy="470263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“Officer Additional Information” to enter officers information required by the FBR.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10789" y="26126"/>
            <a:ext cx="7619999" cy="65563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Officer Additional Information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681764"/>
            <a:ext cx="8421188" cy="560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24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" y="6439988"/>
            <a:ext cx="9993086" cy="313509"/>
          </a:xfrm>
        </p:spPr>
        <p:txBody>
          <a:bodyPr>
            <a:normAutofit fontScale="70000" lnSpcReduction="20000"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Perform “Action 1”, then click “OK” (Action 2), and then click “Back to Main Screen” (Action 3) to go back to the Main Screen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.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 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62149" y="0"/>
            <a:ext cx="9607006" cy="6556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If Company Officers have NTNs already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56" y="655638"/>
            <a:ext cx="8405127" cy="558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0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0776" y="6387737"/>
            <a:ext cx="9827624" cy="613953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“Add/Update” to enter the Officers additional information required by the FBR.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75211" y="0"/>
            <a:ext cx="8151223" cy="587829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If Company Officers do not have NTNs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2" y="587829"/>
            <a:ext cx="8294914" cy="570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31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6283234"/>
            <a:ext cx="10058400" cy="666206"/>
          </a:xfrm>
        </p:spPr>
        <p:txBody>
          <a:bodyPr>
            <a:no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Enter officer additional information (Action 1),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c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lick “Save/Update” (Action 2) to save it, and click “Close Window” (Action 3) to close the window.</a:t>
            </a:r>
            <a:endParaRPr lang="en-US" sz="16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01783" y="0"/>
            <a:ext cx="9408160" cy="68244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Officer Additional Information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74" y="682447"/>
            <a:ext cx="8287044" cy="560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2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6387737"/>
            <a:ext cx="10045337" cy="470263"/>
          </a:xfrm>
        </p:spPr>
        <p:txBody>
          <a:bodyPr>
            <a:normAutofit fontScale="92500"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“Back to Main Screen” (Action 1), then click “OK” (Action 2) to go back to the Main Screen.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88720" y="0"/>
            <a:ext cx="7863839" cy="65563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Going back to the Main Screen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55638"/>
            <a:ext cx="8286206" cy="564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9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262" y="0"/>
            <a:ext cx="8438607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 smtClean="0"/>
              <a:t>Attachment for Company Name Reservation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5310"/>
            <a:ext cx="1005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Click “Update Attachment Form” to attach the required documents for Company Name Reservation. 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0" y="809897"/>
            <a:ext cx="8151222" cy="5486400"/>
          </a:xfrm>
        </p:spPr>
      </p:pic>
    </p:spTree>
    <p:extLst>
      <p:ext uri="{BB962C8B-B14F-4D97-AF65-F5344CB8AC3E}">
        <p14:creationId xmlns:p14="http://schemas.microsoft.com/office/powerpoint/2010/main" val="190543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481" y="0"/>
            <a:ext cx="8303387" cy="1272744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Attachment for Company Name Reservation</a:t>
            </a:r>
            <a:br>
              <a:rPr lang="en-US" sz="2800" dirty="0" smtClean="0"/>
            </a:br>
            <a:r>
              <a:rPr lang="en-US" sz="2800" dirty="0" smtClean="0"/>
              <a:t>(Continued)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05482" y="6334780"/>
            <a:ext cx="9910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</a:rPr>
              <a:t>Click “Attach” to attach documents supporting the Company Name Reservation Application.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</a:rPr>
              <a:t>Click “Save Form” to save the attachment. </a:t>
            </a:r>
            <a:endParaRPr lang="en-US" sz="14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82" y="1097280"/>
            <a:ext cx="8303387" cy="5133703"/>
          </a:xfrm>
        </p:spPr>
      </p:pic>
    </p:spTree>
    <p:extLst>
      <p:ext uri="{BB962C8B-B14F-4D97-AF65-F5344CB8AC3E}">
        <p14:creationId xmlns:p14="http://schemas.microsoft.com/office/powerpoint/2010/main" val="46126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467" y="0"/>
            <a:ext cx="8004829" cy="914399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Attachment for Company Incorporation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401485"/>
            <a:ext cx="1005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</a:rPr>
              <a:t>Click “Update Incorporation Attachment Form” to attach the required documents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</a:rPr>
              <a:t>for Company Incorporation.</a:t>
            </a:r>
            <a:endParaRPr lang="en-US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67" y="770709"/>
            <a:ext cx="8004829" cy="5538651"/>
          </a:xfrm>
        </p:spPr>
      </p:pic>
    </p:spTree>
    <p:extLst>
      <p:ext uri="{BB962C8B-B14F-4D97-AF65-F5344CB8AC3E}">
        <p14:creationId xmlns:p14="http://schemas.microsoft.com/office/powerpoint/2010/main" val="168494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636" y="-12357"/>
            <a:ext cx="8210477" cy="1013253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Attachment for Company Incorporation</a:t>
            </a:r>
            <a:br>
              <a:rPr lang="en-US" sz="2800" dirty="0" smtClean="0"/>
            </a:br>
            <a:r>
              <a:rPr lang="en-US" sz="2800" dirty="0" smtClean="0"/>
              <a:t>(Continued)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41636" y="6273450"/>
            <a:ext cx="11650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</a:rPr>
              <a:t>Click “Attach” (Action 1) to attach CNICs of all the Directors/Subscribers, Representatives, CEO, Nominee etc.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</a:rPr>
              <a:t>Click “Attach” (Action 2) to attach other supporting documents if required</a:t>
            </a:r>
            <a:r>
              <a:rPr lang="en-US" sz="1200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US" sz="12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</a:rPr>
              <a:t>Click “Save Form” to save the attachments.  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37" y="1000896"/>
            <a:ext cx="8210477" cy="5272554"/>
          </a:xfrm>
        </p:spPr>
      </p:pic>
    </p:spTree>
    <p:extLst>
      <p:ext uri="{BB962C8B-B14F-4D97-AF65-F5344CB8AC3E}">
        <p14:creationId xmlns:p14="http://schemas.microsoft.com/office/powerpoint/2010/main" val="329010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47" y="716693"/>
            <a:ext cx="8291384" cy="556053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96" y="-123566"/>
            <a:ext cx="8291384" cy="926756"/>
          </a:xfrm>
        </p:spPr>
        <p:txBody>
          <a:bodyPr/>
          <a:lstStyle/>
          <a:p>
            <a:pPr algn="ctr"/>
            <a:r>
              <a:rPr lang="en-US" dirty="0" smtClean="0"/>
              <a:t>Login to User Account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282147" y="6400800"/>
            <a:ext cx="10256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Enter User ID and Password of the User and Login to his/her personal User Account.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14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890" y="111211"/>
            <a:ext cx="8112036" cy="679621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View MOA generated automatically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08006" y="6426883"/>
            <a:ext cx="9788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Click “View Form Memorandum of Association” to view MOA generated automatically.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0" y="790832"/>
            <a:ext cx="8112036" cy="5492403"/>
          </a:xfrm>
        </p:spPr>
      </p:pic>
    </p:spTree>
    <p:extLst>
      <p:ext uri="{BB962C8B-B14F-4D97-AF65-F5344CB8AC3E}">
        <p14:creationId xmlns:p14="http://schemas.microsoft.com/office/powerpoint/2010/main" val="152640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54" y="0"/>
            <a:ext cx="6858000" cy="1013253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View MOA generated automatically</a:t>
            </a:r>
            <a:br>
              <a:rPr lang="en-US" sz="2800" dirty="0" smtClean="0"/>
            </a:br>
            <a:r>
              <a:rPr lang="en-US" sz="2800" dirty="0" smtClean="0"/>
              <a:t>(Continued)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35482" y="6395988"/>
            <a:ext cx="9537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Click “Next” to view Subscribers Page of MOA.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" y="1013253"/>
            <a:ext cx="6858000" cy="5269980"/>
          </a:xfrm>
        </p:spPr>
      </p:pic>
    </p:spTree>
    <p:extLst>
      <p:ext uri="{BB962C8B-B14F-4D97-AF65-F5344CB8AC3E}">
        <p14:creationId xmlns:p14="http://schemas.microsoft.com/office/powerpoint/2010/main" val="365192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451" y="90285"/>
            <a:ext cx="6936378" cy="65490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/>
              <a:t>View MOA generated automatically</a:t>
            </a:r>
            <a:br>
              <a:rPr lang="en-US" sz="2800" dirty="0" smtClean="0"/>
            </a:br>
            <a:r>
              <a:rPr lang="en-US" sz="2800" dirty="0" smtClean="0"/>
              <a:t>(Continued)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06627" y="6400799"/>
            <a:ext cx="8180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Click “Back” to go back to the main page of MOA.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28" y="849087"/>
            <a:ext cx="6939202" cy="5447210"/>
          </a:xfrm>
        </p:spPr>
      </p:pic>
    </p:spTree>
    <p:extLst>
      <p:ext uri="{BB962C8B-B14F-4D97-AF65-F5344CB8AC3E}">
        <p14:creationId xmlns:p14="http://schemas.microsoft.com/office/powerpoint/2010/main" val="228422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6374675"/>
            <a:ext cx="6196149" cy="411798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“Close” to go back to the Main Screen.        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1"/>
            <a:ext cx="7241177" cy="974902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View MOA generated automatically</a:t>
            </a:r>
            <a:br>
              <a:rPr lang="en-US" sz="2800" dirty="0"/>
            </a:br>
            <a:r>
              <a:rPr lang="en-US" sz="2800" dirty="0"/>
              <a:t>(Continued)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974903"/>
            <a:ext cx="7241176" cy="526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03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766" y="0"/>
            <a:ext cx="7994468" cy="86497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View AOA generated automatically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64640" y="6439240"/>
            <a:ext cx="8946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Click “View Form Article of Association” to view AOA generated automatically.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66" y="770710"/>
            <a:ext cx="7994468" cy="5538650"/>
          </a:xfrm>
        </p:spPr>
      </p:pic>
    </p:spTree>
    <p:extLst>
      <p:ext uri="{BB962C8B-B14F-4D97-AF65-F5344CB8AC3E}">
        <p14:creationId xmlns:p14="http://schemas.microsoft.com/office/powerpoint/2010/main" val="212019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890" y="38441"/>
            <a:ext cx="7380516" cy="8155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/>
              <a:t>View AOA generated automatically</a:t>
            </a:r>
            <a:br>
              <a:rPr lang="en-US" sz="2800" dirty="0" smtClean="0"/>
            </a:br>
            <a:r>
              <a:rPr lang="en-US" sz="2800" dirty="0" smtClean="0"/>
              <a:t>(Continued)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78163" y="6400801"/>
            <a:ext cx="9549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Click “Next” to view Subscribers Page of AOA.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0" y="853986"/>
            <a:ext cx="7380516" cy="5455374"/>
          </a:xfrm>
        </p:spPr>
      </p:pic>
    </p:spTree>
    <p:extLst>
      <p:ext uri="{BB962C8B-B14F-4D97-AF65-F5344CB8AC3E}">
        <p14:creationId xmlns:p14="http://schemas.microsoft.com/office/powerpoint/2010/main" val="194626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765" y="56976"/>
            <a:ext cx="7367452" cy="85261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/>
              <a:t>View AOA generated automatically</a:t>
            </a:r>
            <a:br>
              <a:rPr lang="en-US" sz="2800" dirty="0" smtClean="0"/>
            </a:br>
            <a:r>
              <a:rPr lang="en-US" sz="2800" dirty="0" smtClean="0"/>
              <a:t>(Continued)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22421" y="6363731"/>
            <a:ext cx="7871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Click “Back” to go back to the main page of AOA.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66" y="909591"/>
            <a:ext cx="7367451" cy="5360580"/>
          </a:xfrm>
        </p:spPr>
      </p:pic>
    </p:spTree>
    <p:extLst>
      <p:ext uri="{BB962C8B-B14F-4D97-AF65-F5344CB8AC3E}">
        <p14:creationId xmlns:p14="http://schemas.microsoft.com/office/powerpoint/2010/main" val="290930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6903" y="6392963"/>
            <a:ext cx="5686697" cy="465037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“Close” to go back to the Main Screen.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3613" y="-1"/>
            <a:ext cx="7403919" cy="901337"/>
          </a:xfrm>
        </p:spPr>
        <p:txBody>
          <a:bodyPr>
            <a:noAutofit/>
          </a:bodyPr>
          <a:lstStyle/>
          <a:p>
            <a:pPr algn="ctr"/>
            <a:r>
              <a:rPr lang="en-US" sz="2500" dirty="0"/>
              <a:t>View AOA generated automatically</a:t>
            </a:r>
            <a:br>
              <a:rPr lang="en-US" sz="2500" dirty="0"/>
            </a:br>
            <a:r>
              <a:rPr lang="en-US" sz="2500" dirty="0"/>
              <a:t>(Continued)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13" y="901336"/>
            <a:ext cx="7403919" cy="538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62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6426926"/>
            <a:ext cx="10110651" cy="431074"/>
          </a:xfrm>
        </p:spPr>
        <p:txBody>
          <a:bodyPr>
            <a:normAutofit fontScale="85000" lnSpcReduction="10000"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“Fill New Bank Challan Form for Incorporation” to open the Bank Challan generated automatically.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61704" y="0"/>
            <a:ext cx="8255726" cy="655638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Open Bank Challan generated automatically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04" y="655638"/>
            <a:ext cx="8255726" cy="560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0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" y="6413863"/>
            <a:ext cx="9953896" cy="444137"/>
          </a:xfrm>
        </p:spPr>
        <p:txBody>
          <a:bodyPr>
            <a:normAutofit fontScale="92500"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Scroll down the page and click “Save Form” to save the Bank Challan generated automatically.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61704" y="0"/>
            <a:ext cx="8438605" cy="655638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Save Bank Challan generated Automatically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04" y="655638"/>
            <a:ext cx="8438606" cy="56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64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503" y="0"/>
            <a:ext cx="7943335" cy="112446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Opt for Combined Process</a:t>
            </a:r>
            <a:br>
              <a:rPr lang="en-US" dirty="0" smtClean="0"/>
            </a:br>
            <a:r>
              <a:rPr lang="en-US" sz="2000" dirty="0" smtClean="0"/>
              <a:t>(Name Reservation and Incorporation)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294503" y="6388441"/>
            <a:ext cx="10589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Click “Name Reservation and Incorporation (Combined)” to start combined application.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26" y="1060212"/>
            <a:ext cx="7669887" cy="5263975"/>
          </a:xfrm>
        </p:spPr>
      </p:pic>
    </p:spTree>
    <p:extLst>
      <p:ext uri="{BB962C8B-B14F-4D97-AF65-F5344CB8AC3E}">
        <p14:creationId xmlns:p14="http://schemas.microsoft.com/office/powerpoint/2010/main" val="283318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704" y="98855"/>
            <a:ext cx="8268788" cy="815545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Sign Prepared Forms digitally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48281" y="6401484"/>
            <a:ext cx="8180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Click “Sign Forms” to sign the prepared forms digitally by entering PIN Codes.</a:t>
            </a: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04" y="796834"/>
            <a:ext cx="8268788" cy="5486400"/>
          </a:xfrm>
        </p:spPr>
      </p:pic>
    </p:spTree>
    <p:extLst>
      <p:ext uri="{BB962C8B-B14F-4D97-AF65-F5344CB8AC3E}">
        <p14:creationId xmlns:p14="http://schemas.microsoft.com/office/powerpoint/2010/main" val="141085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78" y="12357"/>
            <a:ext cx="8285086" cy="562409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Enter User PINs, Apply User PINs, and Submit Process to SECP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306120"/>
            <a:ext cx="1005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</a:rPr>
              <a:t>Enter User PINs (Action 1), apply User PINs (Action 2) of Directors/Subscribers separately from their personal User Accounts and submit process to SECP (Action 3) from the last Director/Subscriber’s User Account.    </a:t>
            </a:r>
            <a:endParaRPr lang="en-US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8" y="574766"/>
            <a:ext cx="8285086" cy="5731354"/>
          </a:xfrm>
        </p:spPr>
      </p:pic>
    </p:spTree>
    <p:extLst>
      <p:ext uri="{BB962C8B-B14F-4D97-AF65-F5344CB8AC3E}">
        <p14:creationId xmlns:p14="http://schemas.microsoft.com/office/powerpoint/2010/main" val="422459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0148" y="6453050"/>
            <a:ext cx="9971315" cy="385673"/>
          </a:xfrm>
        </p:spPr>
        <p:txBody>
          <a:bodyPr>
            <a:normAutofit fontScale="85000" lnSpcReduction="10000"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“OK” (Action 4) after Action 3 has been performed from the last Director/Subscriber’s User Account.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5577" y="0"/>
            <a:ext cx="8321039" cy="655638"/>
          </a:xfrm>
        </p:spPr>
        <p:txBody>
          <a:bodyPr>
            <a:normAutofit/>
          </a:bodyPr>
          <a:lstStyle/>
          <a:p>
            <a:pPr algn="ctr"/>
            <a:r>
              <a:rPr lang="en-US" sz="1800" dirty="0"/>
              <a:t>Enter User PINs, Apply User PINs, and Submit Process to </a:t>
            </a:r>
            <a:r>
              <a:rPr lang="en-US" sz="1800" dirty="0" smtClean="0"/>
              <a:t>SECP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(Continued)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7" y="655638"/>
            <a:ext cx="8321039" cy="562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79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0148" y="6439989"/>
            <a:ext cx="9932126" cy="418011"/>
          </a:xfrm>
        </p:spPr>
        <p:txBody>
          <a:bodyPr>
            <a:normAutofit fontScale="85000" lnSpcReduction="10000"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“OK” (Action 5) after Action 4 has been performed from the last Director/Subscriber’s User Account.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8640" y="0"/>
            <a:ext cx="8294914" cy="655638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Due applicable fee payment intimation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655637"/>
            <a:ext cx="8294914" cy="560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05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0147" y="6374674"/>
            <a:ext cx="8456023" cy="483326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“Submitted Processes” to go to the Submitted Processes Menu.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8640" y="0"/>
            <a:ext cx="8294913" cy="655638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Taking printout of the Bank Challan saved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1" y="655638"/>
            <a:ext cx="8294913" cy="562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" y="6359117"/>
            <a:ext cx="10071463" cy="498883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“Bank Challan Form for Incorporation” to open the Bank Challan saved. 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5577" y="0"/>
            <a:ext cx="8255726" cy="75764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/>
              <a:t>Taking printout of the Bank Challan s</a:t>
            </a:r>
            <a:r>
              <a:rPr lang="en-US" sz="2800" dirty="0" smtClean="0"/>
              <a:t>aved</a:t>
            </a:r>
            <a:br>
              <a:rPr lang="en-US" sz="2800" dirty="0" smtClean="0"/>
            </a:br>
            <a:r>
              <a:rPr lang="en-US" sz="2800" dirty="0" smtClean="0"/>
              <a:t>(Continued)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7" y="849086"/>
            <a:ext cx="8255726" cy="540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0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6348548"/>
            <a:ext cx="8586651" cy="744583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“Print Form” to open print preview window.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9450" y="0"/>
            <a:ext cx="8543109" cy="75764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/>
              <a:t>Taking printout of the Bank Challan </a:t>
            </a:r>
            <a:r>
              <a:rPr lang="en-US" sz="2800" dirty="0" smtClean="0"/>
              <a:t>saved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(Continued)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0" y="862148"/>
            <a:ext cx="8543109" cy="538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3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6387736"/>
            <a:ext cx="9278983" cy="470263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“Print” to open the printer selection window.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9452" y="0"/>
            <a:ext cx="8477794" cy="79683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/>
              <a:t>Taking printout of the Bank Challan </a:t>
            </a:r>
            <a:r>
              <a:rPr lang="en-US" sz="2800" dirty="0" smtClean="0"/>
              <a:t>saved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(Continued)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2" y="796834"/>
            <a:ext cx="8477794" cy="547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02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6453051"/>
            <a:ext cx="10006149" cy="404949"/>
          </a:xfrm>
        </p:spPr>
        <p:txBody>
          <a:bodyPr>
            <a:normAutofit fontScale="85000" lnSpcReduction="10000"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Select the desired printer (Action 1) and click “Print” (Action 2) to take printout of the Bank Challan saved.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2516" y="0"/>
            <a:ext cx="8334102" cy="79683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/>
              <a:t>Taking printout of the Bank Challan </a:t>
            </a:r>
            <a:r>
              <a:rPr lang="en-US" sz="2800" dirty="0" smtClean="0"/>
              <a:t>saved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(Continued)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6" y="796834"/>
            <a:ext cx="8334102" cy="544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6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6379900"/>
            <a:ext cx="10058400" cy="478100"/>
          </a:xfrm>
        </p:spPr>
        <p:txBody>
          <a:bodyPr>
            <a:normAutofit fontScale="92500"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“Back Tab Icon” located on the top left corner of the page to go back to the Main Screen.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5578" y="0"/>
            <a:ext cx="8360228" cy="655638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Going back to the Main Screen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7" y="655639"/>
            <a:ext cx="8360229" cy="562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9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8" y="160636"/>
            <a:ext cx="8277792" cy="556055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Application: Company Name Reservation Details</a:t>
            </a:r>
            <a:endParaRPr lang="en-US" sz="28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3248" y="6387736"/>
            <a:ext cx="7663838" cy="378823"/>
          </a:xfrm>
        </p:spPr>
        <p:txBody>
          <a:bodyPr>
            <a:no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+mn-lt"/>
              </a:rPr>
              <a:t>Enter data required for Company Name Reservation.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49" y="716691"/>
            <a:ext cx="7354389" cy="556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72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6366838"/>
            <a:ext cx="8299269" cy="491162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Click “Logout” to logout of the User Account. 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9451" y="0"/>
            <a:ext cx="8203475" cy="655638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Logout of User Account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" y="655638"/>
            <a:ext cx="8203475" cy="560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8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099127"/>
            <a:ext cx="12192000" cy="5255491"/>
          </a:xfrm>
        </p:spPr>
        <p:txBody>
          <a:bodyPr/>
          <a:lstStyle/>
          <a:p>
            <a:pPr marL="109728" indent="0">
              <a:buNone/>
            </a:pPr>
            <a:r>
              <a:rPr lang="en-US" dirty="0" smtClean="0"/>
              <a:t>On successful completion of the Process; </a:t>
            </a:r>
          </a:p>
          <a:p>
            <a:r>
              <a:rPr lang="en-US" dirty="0" smtClean="0"/>
              <a:t>You will receive an e-mail form SECP that your company has been incorporated followed by incorporation certificate by post.</a:t>
            </a:r>
          </a:p>
          <a:p>
            <a:r>
              <a:rPr lang="en-US" dirty="0" smtClean="0"/>
              <a:t>An e-mail form FBR at company and director’s e-mail containing Login ID, Password and PIN.</a:t>
            </a:r>
          </a:p>
          <a:p>
            <a:r>
              <a:rPr lang="en-US" dirty="0" smtClean="0"/>
              <a:t>Open FBR website	        </a:t>
            </a:r>
            <a:r>
              <a:rPr lang="en-US" b="1" dirty="0" smtClean="0"/>
              <a:t>e-Services</a:t>
            </a:r>
            <a:r>
              <a:rPr lang="en-US" dirty="0"/>
              <a:t>	</a:t>
            </a:r>
            <a:r>
              <a:rPr lang="en-US" dirty="0">
                <a:solidFill>
                  <a:srgbClr val="FF0000"/>
                </a:solidFill>
              </a:rPr>
              <a:t>	</a:t>
            </a:r>
            <a:r>
              <a:rPr lang="en-US" b="1" dirty="0" smtClean="0"/>
              <a:t>Online verification Portal </a:t>
            </a:r>
            <a:r>
              <a:rPr lang="en-US" dirty="0" smtClean="0"/>
              <a:t>                	 </a:t>
            </a:r>
            <a:r>
              <a:rPr lang="en-US" b="1" dirty="0" smtClean="0"/>
              <a:t>Online NTN/STRN Inquiry             Enter Company Registration No. Or CNIC and NTN details will appear on screen</a:t>
            </a:r>
          </a:p>
          <a:p>
            <a:r>
              <a:rPr lang="en-US" dirty="0" smtClean="0"/>
              <a:t>Open FBR website         Open </a:t>
            </a:r>
            <a:r>
              <a:rPr lang="en-US" i="1" dirty="0"/>
              <a:t>Iris </a:t>
            </a:r>
            <a:r>
              <a:rPr lang="en-US" sz="2200" i="1" dirty="0" smtClean="0"/>
              <a:t>(</a:t>
            </a:r>
            <a:r>
              <a:rPr lang="en-US" sz="2200" i="1" dirty="0" smtClean="0">
                <a:hlinkClick r:id="rId2"/>
              </a:rPr>
              <a:t>https</a:t>
            </a:r>
            <a:r>
              <a:rPr lang="en-US" sz="2200" i="1" dirty="0">
                <a:hlinkClick r:id="rId2"/>
              </a:rPr>
              <a:t>://</a:t>
            </a:r>
            <a:r>
              <a:rPr lang="en-US" sz="2200" i="1" dirty="0" smtClean="0">
                <a:hlinkClick r:id="rId2"/>
              </a:rPr>
              <a:t>iris.fbr.gov.pk/infosys/public/txplogin.xhtml</a:t>
            </a:r>
            <a:r>
              <a:rPr lang="en-US" sz="2200" i="1" dirty="0" smtClean="0"/>
              <a:t>)</a:t>
            </a:r>
          </a:p>
          <a:p>
            <a:pPr marL="109728" indent="0">
              <a:buNone/>
            </a:pPr>
            <a:r>
              <a:rPr lang="en-US" sz="2200" b="1" i="1" dirty="0" smtClean="0"/>
              <a:t>  </a:t>
            </a:r>
            <a:r>
              <a:rPr lang="en-US" sz="2200" dirty="0" smtClean="0"/>
              <a:t>Login using User ID and Password received through e-mail                submit Form appearing in Drafts Tab              order u/s 181 of ITO will appear in Completed Tasks tab </a:t>
            </a:r>
            <a:endParaRPr 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9912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Completion of Incorporation and NTN Registration </a:t>
            </a:r>
            <a:r>
              <a:rPr lang="en-US" dirty="0"/>
              <a:t>P</a:t>
            </a:r>
            <a:r>
              <a:rPr lang="en-US" dirty="0" smtClean="0"/>
              <a:t>rocess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435927" y="3565236"/>
            <a:ext cx="94211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493164" y="3565236"/>
            <a:ext cx="8959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54181" y="4017818"/>
            <a:ext cx="5172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366328" y="4017818"/>
            <a:ext cx="8774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3435927" y="4849091"/>
            <a:ext cx="720437" cy="13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7777019" y="5301673"/>
            <a:ext cx="895927" cy="92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1671782" y="5689600"/>
            <a:ext cx="83127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0309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0" y="533400"/>
            <a:ext cx="12192000" cy="2554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1" tIns="45682" rIns="91361" bIns="45682">
            <a:spAutoFit/>
          </a:bodyPr>
          <a:lstStyle>
            <a:lvl1pPr marL="53975" defTabSz="809625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defTabSz="809625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defTabSz="809625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defTabSz="809625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defTabSz="809625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/>
            <a:endParaRPr lang="en-US" sz="3400" b="1" dirty="0">
              <a:solidFill>
                <a:schemeClr val="tx1"/>
              </a:solidFill>
              <a:latin typeface="+mn-lt"/>
              <a:ea typeface="Batang" panose="02030600000101010101" pitchFamily="18" charset="-127"/>
            </a:endParaRPr>
          </a:p>
          <a:p>
            <a:pPr algn="ctr"/>
            <a:r>
              <a:rPr lang="en-US" sz="3400" b="1" dirty="0" smtClean="0">
                <a:solidFill>
                  <a:schemeClr val="tx1"/>
                </a:solidFill>
                <a:latin typeface="+mn-lt"/>
                <a:ea typeface="Batang" panose="02030600000101010101" pitchFamily="18" charset="-127"/>
              </a:rPr>
              <a:t>SIGNIFICANT </a:t>
            </a:r>
            <a:r>
              <a:rPr lang="en-US" sz="3400" b="1" dirty="0">
                <a:solidFill>
                  <a:schemeClr val="tx1"/>
                </a:solidFill>
                <a:latin typeface="+mn-lt"/>
                <a:ea typeface="Batang" panose="02030600000101010101" pitchFamily="18" charset="-127"/>
              </a:rPr>
              <a:t>FILING AND COMPLIANCE REQUIREMENTS UNDER THE COMPANIES ACT, 2017</a:t>
            </a:r>
          </a:p>
          <a:p>
            <a:pPr algn="ctr"/>
            <a:endParaRPr lang="en-US" sz="3200" b="1" dirty="0">
              <a:solidFill>
                <a:schemeClr val="tx1"/>
              </a:solidFill>
              <a:latin typeface="+mn-lt"/>
              <a:ea typeface="Batang" panose="02030600000101010101" pitchFamily="18" charset="-127"/>
            </a:endParaRPr>
          </a:p>
          <a:p>
            <a:pPr algn="ctr"/>
            <a:endParaRPr lang="en-US" sz="2600" b="1" dirty="0">
              <a:solidFill>
                <a:schemeClr val="tx1"/>
              </a:solidFill>
              <a:latin typeface="+mn-lt"/>
              <a:ea typeface="Batang" panose="02030600000101010101" pitchFamily="18" charset="-127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051BCF-A29C-4335-BCB1-BA1D51212CE6}" type="slidenum">
              <a:rPr lang="en-US" smtClean="0">
                <a:solidFill>
                  <a:srgbClr val="126C65">
                    <a:tint val="75000"/>
                  </a:srgbClr>
                </a:solidFill>
              </a:rPr>
              <a:pPr/>
              <a:t>42</a:t>
            </a:fld>
            <a:endParaRPr lang="en-US">
              <a:solidFill>
                <a:srgbClr val="126C6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95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0" y="76201"/>
            <a:ext cx="9144000" cy="5931091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>
              <a:buNone/>
            </a:pPr>
            <a:r>
              <a:rPr lang="en-US" sz="5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CATEGORIES:</a:t>
            </a:r>
          </a:p>
          <a:p>
            <a:pPr marL="109728" indent="0">
              <a:buNone/>
            </a:pP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900" b="1" dirty="0">
                <a:solidFill>
                  <a:schemeClr val="tx1"/>
                </a:solidFill>
              </a:rPr>
              <a:t>POST INCORPORATION REQUIREMENTS </a:t>
            </a:r>
            <a:r>
              <a:rPr lang="en-US" sz="3900" b="1" dirty="0" smtClean="0">
                <a:solidFill>
                  <a:schemeClr val="tx1"/>
                </a:solidFill>
              </a:rPr>
              <a:t>(to </a:t>
            </a:r>
            <a:r>
              <a:rPr lang="en-US" sz="3900" b="1" dirty="0">
                <a:solidFill>
                  <a:schemeClr val="tx1"/>
                </a:solidFill>
              </a:rPr>
              <a:t>be complied with within </a:t>
            </a:r>
            <a:r>
              <a:rPr lang="en-US" sz="3900" b="1" dirty="0">
                <a:solidFill>
                  <a:srgbClr val="FF0000"/>
                </a:solidFill>
              </a:rPr>
              <a:t>90 days</a:t>
            </a:r>
            <a:r>
              <a:rPr lang="en-US" sz="3900" b="1" dirty="0" smtClean="0">
                <a:solidFill>
                  <a:schemeClr val="tx1"/>
                </a:solidFill>
              </a:rPr>
              <a:t>)</a:t>
            </a:r>
            <a:r>
              <a:rPr lang="en-US" sz="3900" b="1" dirty="0">
                <a:solidFill>
                  <a:schemeClr val="tx1"/>
                </a:solidFill>
              </a:rPr>
              <a:t/>
            </a:r>
            <a:br>
              <a:rPr lang="en-US" sz="3900" b="1" dirty="0">
                <a:solidFill>
                  <a:schemeClr val="tx1"/>
                </a:solidFill>
              </a:rPr>
            </a:br>
            <a:endParaRPr lang="en-US" sz="3900" b="1" dirty="0">
              <a:solidFill>
                <a:schemeClr val="tx1"/>
              </a:solidFill>
            </a:endParaRPr>
          </a:p>
          <a:p>
            <a:r>
              <a:rPr lang="en-US" sz="3900" b="1" dirty="0">
                <a:solidFill>
                  <a:schemeClr val="tx1"/>
                </a:solidFill>
              </a:rPr>
              <a:t>ANNUAL REQUIREMENTS</a:t>
            </a:r>
          </a:p>
          <a:p>
            <a:endParaRPr lang="en-US" sz="3900" b="1" dirty="0">
              <a:solidFill>
                <a:schemeClr val="tx1"/>
              </a:solidFill>
            </a:endParaRPr>
          </a:p>
          <a:p>
            <a:r>
              <a:rPr lang="en-US" sz="3900" b="1" dirty="0">
                <a:solidFill>
                  <a:schemeClr val="tx1"/>
                </a:solidFill>
              </a:rPr>
              <a:t>QUARTERLY REQUIREMENTS</a:t>
            </a:r>
          </a:p>
          <a:p>
            <a:endParaRPr lang="en-US" sz="3900" b="1" dirty="0">
              <a:solidFill>
                <a:schemeClr val="tx1"/>
              </a:solidFill>
            </a:endParaRPr>
          </a:p>
          <a:p>
            <a:r>
              <a:rPr lang="en-US" sz="3900" b="1" dirty="0">
                <a:solidFill>
                  <a:schemeClr val="tx1"/>
                </a:solidFill>
              </a:rPr>
              <a:t>EVENT BASED REQUIREMENTS</a:t>
            </a:r>
          </a:p>
          <a:p>
            <a:pPr marL="109728" indent="0">
              <a:buNone/>
            </a:pPr>
            <a:endParaRPr lang="en-US" sz="2800" b="1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863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52401"/>
            <a:ext cx="8229600" cy="5854891"/>
          </a:xfrm>
        </p:spPr>
        <p:txBody>
          <a:bodyPr>
            <a:normAutofit fontScale="92500" lnSpcReduction="20000"/>
          </a:bodyPr>
          <a:lstStyle/>
          <a:p>
            <a:pPr marL="109728" indent="0" algn="ctr">
              <a:buNone/>
            </a:pP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 algn="ctr">
              <a:buNone/>
            </a:pP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 algn="ctr">
              <a:buNone/>
            </a:pP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 algn="ctr">
              <a:buNone/>
            </a:pP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 INCORPORATION FILLINGS AND COMPLINACE REQUIREMENTS (TO BE COMPLIED WITH WITHIN 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 DAYS</a:t>
            </a: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24461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0" y="1219200"/>
            <a:ext cx="9144000" cy="5172044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endParaRPr lang="en-US" sz="1600" dirty="0"/>
          </a:p>
          <a:p>
            <a:pPr marL="109728" indent="0">
              <a:buNone/>
            </a:pPr>
            <a:r>
              <a:rPr lang="en-US" b="1" dirty="0" smtClean="0"/>
              <a:t>Applicable </a:t>
            </a:r>
            <a:r>
              <a:rPr lang="en-US" b="1" dirty="0"/>
              <a:t>to:</a:t>
            </a:r>
            <a:endParaRPr lang="en-US" dirty="0"/>
          </a:p>
          <a:p>
            <a:pPr marL="109728" indent="0">
              <a:buNone/>
            </a:pPr>
            <a:r>
              <a:rPr lang="en-US" dirty="0" smtClean="0"/>
              <a:t>Companies </a:t>
            </a:r>
            <a:r>
              <a:rPr lang="en-US" dirty="0"/>
              <a:t>incorporated with </a:t>
            </a:r>
            <a:r>
              <a:rPr lang="en-US" dirty="0" smtClean="0"/>
              <a:t>correspondence </a:t>
            </a:r>
            <a:r>
              <a:rPr lang="en-US" dirty="0"/>
              <a:t>Address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b="1" dirty="0"/>
              <a:t>Section</a:t>
            </a:r>
            <a:r>
              <a:rPr lang="en-US" b="1" dirty="0" smtClean="0"/>
              <a:t>: </a:t>
            </a:r>
            <a:r>
              <a:rPr lang="en-US" dirty="0" smtClean="0"/>
              <a:t>Section 21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b="1" dirty="0"/>
              <a:t>Time </a:t>
            </a:r>
            <a:r>
              <a:rPr lang="en-US" b="1" dirty="0" smtClean="0"/>
              <a:t>frame: </a:t>
            </a:r>
            <a:r>
              <a:rPr lang="en-US" dirty="0" smtClean="0"/>
              <a:t>Within </a:t>
            </a:r>
            <a:r>
              <a:rPr lang="en-US" dirty="0"/>
              <a:t>30 days of </a:t>
            </a:r>
            <a:r>
              <a:rPr lang="en-US" dirty="0" smtClean="0"/>
              <a:t>incorporation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b="1" dirty="0"/>
              <a:t>Return to be filed with registrar 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/>
              <a:t>Form 21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76400" y="0"/>
            <a:ext cx="8991600" cy="1066800"/>
          </a:xfrm>
        </p:spPr>
        <p:txBody>
          <a:bodyPr>
            <a:noAutofit/>
          </a:bodyPr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Establishment of registered office:</a:t>
            </a:r>
            <a:br>
              <a:rPr lang="en-US" sz="3600" dirty="0"/>
            </a:b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600" dirty="0">
              <a:solidFill>
                <a:srgbClr val="00B050"/>
              </a:solidFill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43800" y="6391245"/>
            <a:ext cx="1828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</a:rPr>
              <a:t>Continued……..</a:t>
            </a:r>
          </a:p>
        </p:txBody>
      </p:sp>
    </p:spTree>
    <p:extLst>
      <p:ext uri="{BB962C8B-B14F-4D97-AF65-F5344CB8AC3E}">
        <p14:creationId xmlns:p14="http://schemas.microsoft.com/office/powerpoint/2010/main" val="245560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14500" y="812816"/>
            <a:ext cx="8229600" cy="5664185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en-US" b="1" dirty="0" smtClean="0"/>
              <a:t>Applicable </a:t>
            </a:r>
            <a:r>
              <a:rPr lang="en-US" b="1" dirty="0"/>
              <a:t>to:</a:t>
            </a:r>
            <a:endParaRPr lang="en-US" dirty="0"/>
          </a:p>
          <a:p>
            <a:pPr marL="109728" indent="0" algn="just">
              <a:buNone/>
            </a:pPr>
            <a:r>
              <a:rPr lang="en-US" dirty="0" smtClean="0"/>
              <a:t>All </a:t>
            </a:r>
            <a:r>
              <a:rPr lang="en-US" dirty="0"/>
              <a:t>companies having share capital</a:t>
            </a:r>
          </a:p>
          <a:p>
            <a:pPr marL="109728" indent="0" algn="just">
              <a:buNone/>
            </a:pPr>
            <a:r>
              <a:rPr lang="en-US" b="1" dirty="0"/>
              <a:t>Section:  Section 17 </a:t>
            </a:r>
            <a:endParaRPr lang="en-US" dirty="0"/>
          </a:p>
          <a:p>
            <a:pPr marL="109728" indent="0" algn="just">
              <a:buNone/>
            </a:pPr>
            <a:r>
              <a:rPr lang="en-US" b="1" dirty="0"/>
              <a:t>Time Frame:</a:t>
            </a:r>
            <a:endParaRPr lang="en-US" dirty="0"/>
          </a:p>
          <a:p>
            <a:pPr algn="just"/>
            <a:r>
              <a:rPr lang="en-US" dirty="0"/>
              <a:t>Payment to be made within 30 days of incorporation. </a:t>
            </a:r>
          </a:p>
          <a:p>
            <a:pPr algn="just"/>
            <a:r>
              <a:rPr lang="en-US" dirty="0"/>
              <a:t>Receipt to be reported within 45 days from incorporation</a:t>
            </a:r>
          </a:p>
          <a:p>
            <a:pPr marL="109728" indent="0" algn="just">
              <a:buNone/>
            </a:pPr>
            <a:r>
              <a:rPr lang="en-US" b="1" dirty="0"/>
              <a:t>Return to be filed with registrar: </a:t>
            </a:r>
            <a:endParaRPr lang="en-US" dirty="0"/>
          </a:p>
          <a:p>
            <a:pPr marL="109728" indent="0" algn="just">
              <a:buNone/>
            </a:pPr>
            <a:r>
              <a:rPr lang="en-US" b="1" dirty="0" smtClean="0"/>
              <a:t>Annexure VII of the Companies (</a:t>
            </a:r>
            <a:r>
              <a:rPr lang="en-US" b="1" dirty="0"/>
              <a:t>Incorporation) Regulations, </a:t>
            </a:r>
            <a:r>
              <a:rPr lang="en-US" b="1" dirty="0" smtClean="0"/>
              <a:t>2017</a:t>
            </a:r>
            <a:r>
              <a:rPr lang="en-US" dirty="0" smtClean="0"/>
              <a:t>, </a:t>
            </a:r>
            <a:r>
              <a:rPr lang="en-US" dirty="0"/>
              <a:t>along with certificate by a practicing CA or CMA.</a:t>
            </a:r>
          </a:p>
          <a:p>
            <a:pPr marL="109728" indent="0" algn="just">
              <a:buNone/>
            </a:pPr>
            <a:endParaRPr lang="en-US" sz="19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0" y="57959"/>
            <a:ext cx="8915400" cy="754857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Payment of subscription money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000" dirty="0">
              <a:solidFill>
                <a:srgbClr val="00B050"/>
              </a:solidFill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43800" y="6391245"/>
            <a:ext cx="1828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</a:rPr>
              <a:t>Continued……..</a:t>
            </a:r>
          </a:p>
        </p:txBody>
      </p:sp>
    </p:spTree>
    <p:extLst>
      <p:ext uri="{BB962C8B-B14F-4D97-AF65-F5344CB8AC3E}">
        <p14:creationId xmlns:p14="http://schemas.microsoft.com/office/powerpoint/2010/main" val="371496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0" y="1481329"/>
            <a:ext cx="91440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200" b="1" dirty="0"/>
              <a:t>Applicable to: </a:t>
            </a:r>
            <a:r>
              <a:rPr lang="en-US" sz="2200" dirty="0"/>
              <a:t>All public companies 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/>
              <a:t>Section: </a:t>
            </a:r>
            <a:r>
              <a:rPr lang="en-US" sz="2200" dirty="0"/>
              <a:t>Section 194, Section 197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/>
              <a:t>Return to be filed with registrar:</a:t>
            </a:r>
          </a:p>
          <a:p>
            <a:pPr marL="109728" indent="0">
              <a:buNone/>
            </a:pPr>
            <a:endParaRPr lang="en-US" sz="2200" b="1" dirty="0"/>
          </a:p>
          <a:p>
            <a:pPr marL="109728" indent="0">
              <a:buNone/>
            </a:pPr>
            <a:r>
              <a:rPr lang="en-US" sz="2200" dirty="0"/>
              <a:t>Form 29 within 15 days from appointment</a:t>
            </a:r>
            <a:r>
              <a:rPr lang="en-US" sz="2200" b="1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417638"/>
          </a:xfrm>
        </p:spPr>
        <p:txBody>
          <a:bodyPr>
            <a:noAutofit/>
          </a:bodyPr>
          <a:lstStyle/>
          <a:p>
            <a:r>
              <a:rPr lang="en-US" sz="4400" dirty="0"/>
              <a:t>Appointment of Company Secretary </a:t>
            </a:r>
          </a:p>
        </p:txBody>
      </p:sp>
    </p:spTree>
    <p:extLst>
      <p:ext uri="{BB962C8B-B14F-4D97-AF65-F5344CB8AC3E}">
        <p14:creationId xmlns:p14="http://schemas.microsoft.com/office/powerpoint/2010/main" val="5596194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0" y="1219200"/>
            <a:ext cx="9144000" cy="51816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en-US" sz="2200" b="1" dirty="0"/>
              <a:t>Applicable to:</a:t>
            </a:r>
            <a:r>
              <a:rPr lang="en-US" sz="2200" dirty="0"/>
              <a:t> All companies except private companies having paid up capital not exceeding </a:t>
            </a:r>
            <a:r>
              <a:rPr lang="en-US" sz="2200" dirty="0" smtClean="0"/>
              <a:t>Rs. 1 </a:t>
            </a:r>
            <a:r>
              <a:rPr lang="en-US" sz="2200" dirty="0"/>
              <a:t>million.</a:t>
            </a:r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Section:  </a:t>
            </a:r>
            <a:r>
              <a:rPr lang="en-US" sz="2200" dirty="0"/>
              <a:t>Section 246 </a:t>
            </a:r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Time Frame: </a:t>
            </a:r>
            <a:r>
              <a:rPr lang="en-US" sz="2200" dirty="0"/>
              <a:t>Within 90 days of incorporation</a:t>
            </a:r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Return to be filed with registrar:</a:t>
            </a:r>
          </a:p>
          <a:p>
            <a:pPr marL="109728" indent="0" algn="just">
              <a:buNone/>
            </a:pPr>
            <a:endParaRPr lang="en-US" sz="2200" b="1" dirty="0"/>
          </a:p>
          <a:p>
            <a:pPr marL="109728" indent="0" algn="just">
              <a:buNone/>
            </a:pPr>
            <a:r>
              <a:rPr lang="en-US" sz="2200" dirty="0"/>
              <a:t>Form 29 within 14 days of </a:t>
            </a:r>
            <a:r>
              <a:rPr lang="en-US" sz="2200" dirty="0" smtClean="0"/>
              <a:t>appointment along with consent of the auditor</a:t>
            </a:r>
            <a:endParaRPr lang="en-US" sz="2200" dirty="0"/>
          </a:p>
          <a:p>
            <a:pPr marL="109728" indent="0" algn="just">
              <a:buNone/>
            </a:pPr>
            <a:endParaRPr 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7800" y="152400"/>
            <a:ext cx="9220200" cy="1265238"/>
          </a:xfrm>
        </p:spPr>
        <p:txBody>
          <a:bodyPr>
            <a:normAutofit/>
          </a:bodyPr>
          <a:lstStyle/>
          <a:p>
            <a:r>
              <a:rPr lang="en-US" sz="2000" dirty="0"/>
              <a:t> </a:t>
            </a:r>
            <a:r>
              <a:rPr lang="en-US" sz="3600" dirty="0"/>
              <a:t>Appointment of First Auditor</a:t>
            </a:r>
          </a:p>
        </p:txBody>
      </p:sp>
    </p:spTree>
    <p:extLst>
      <p:ext uri="{BB962C8B-B14F-4D97-AF65-F5344CB8AC3E}">
        <p14:creationId xmlns:p14="http://schemas.microsoft.com/office/powerpoint/2010/main" val="34393468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43000"/>
            <a:ext cx="12192000" cy="5257800"/>
          </a:xfrm>
        </p:spPr>
        <p:txBody>
          <a:bodyPr>
            <a:normAutofit fontScale="92500"/>
          </a:bodyPr>
          <a:lstStyle/>
          <a:p>
            <a:pPr marL="109728" indent="0" algn="just">
              <a:buNone/>
            </a:pPr>
            <a:r>
              <a:rPr lang="en-US" sz="2800" b="1" dirty="0" smtClean="0"/>
              <a:t>In </a:t>
            </a:r>
            <a:r>
              <a:rPr lang="en-US" sz="2800" b="1" dirty="0"/>
              <a:t>the case of a public company or a private company which is subsidiary of a public company or a private company having paid up </a:t>
            </a:r>
            <a:r>
              <a:rPr lang="en-US" sz="2800" b="1" dirty="0" smtClean="0"/>
              <a:t>capital =&gt; Rs.3 M</a:t>
            </a:r>
          </a:p>
          <a:p>
            <a:pPr marL="109728" indent="0" algn="just">
              <a:buNone/>
            </a:pPr>
            <a:r>
              <a:rPr lang="en-US" sz="2800" dirty="0" smtClean="0"/>
              <a:t>A chartered </a:t>
            </a:r>
            <a:r>
              <a:rPr lang="en-US" sz="2800" dirty="0"/>
              <a:t>accountant having valid certificate of practice from the Institute of Chartered Accountants of Pakistan or a firm of chartered accountants; </a:t>
            </a:r>
            <a:endParaRPr lang="en-US" sz="2800" dirty="0" smtClean="0"/>
          </a:p>
          <a:p>
            <a:pPr marL="109728" indent="0" algn="just">
              <a:buNone/>
            </a:pPr>
            <a:endParaRPr lang="en-US" sz="2800" dirty="0"/>
          </a:p>
          <a:p>
            <a:pPr marL="109728" indent="0" algn="just">
              <a:buNone/>
            </a:pPr>
            <a:r>
              <a:rPr lang="en-US" sz="2800" dirty="0" smtClean="0"/>
              <a:t>and </a:t>
            </a:r>
            <a:endParaRPr lang="en-US" sz="2800" dirty="0"/>
          </a:p>
          <a:p>
            <a:pPr marL="109728" indent="0" algn="just">
              <a:buNone/>
            </a:pPr>
            <a:endParaRPr lang="en-US" sz="2800" dirty="0"/>
          </a:p>
          <a:p>
            <a:pPr marL="109728" indent="0" algn="just">
              <a:buNone/>
            </a:pPr>
            <a:r>
              <a:rPr lang="en-US" sz="2800" b="1" dirty="0" smtClean="0"/>
              <a:t>A </a:t>
            </a:r>
            <a:r>
              <a:rPr lang="en-US" sz="2800" b="1" dirty="0"/>
              <a:t>private company having paid up capital </a:t>
            </a:r>
            <a:r>
              <a:rPr lang="en-US" sz="2800" b="1" dirty="0" smtClean="0"/>
              <a:t>&lt;  </a:t>
            </a:r>
            <a:r>
              <a:rPr lang="en-US" sz="2800" b="1" dirty="0"/>
              <a:t>Rs. 3 M </a:t>
            </a:r>
            <a:endParaRPr lang="en-US" sz="2800" b="1" dirty="0" smtClean="0"/>
          </a:p>
          <a:p>
            <a:pPr marL="109728" indent="0" algn="just">
              <a:buNone/>
            </a:pPr>
            <a:r>
              <a:rPr lang="en-US" sz="2800" dirty="0" smtClean="0"/>
              <a:t>A chartered accountant or cost and management accountant having valid certificate of practice from the respective institute or a firm of chartered accountants or cost and management accountants, having such criteria as may be specified. </a:t>
            </a:r>
          </a:p>
          <a:p>
            <a:pPr algn="just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Qualification of Auditor (Section 247)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289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0629" y="2"/>
            <a:ext cx="9065623" cy="85261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/>
              <a:t>Application: Payment, Applicant, and Declarant Details</a:t>
            </a:r>
            <a:br>
              <a:rPr lang="en-US" sz="2800" dirty="0" smtClean="0"/>
            </a:br>
            <a:r>
              <a:rPr lang="en-US" sz="2800" dirty="0" smtClean="0"/>
              <a:t>(Continued)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211" y="6387737"/>
            <a:ext cx="6013269" cy="378823"/>
          </a:xfrm>
        </p:spPr>
        <p:txBody>
          <a:bodyPr>
            <a:normAutofit lnSpcReduction="10000"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Enter the required data.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32" y="852616"/>
            <a:ext cx="7727899" cy="541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4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295400"/>
            <a:ext cx="10668000" cy="49530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en-US" sz="2200" b="1" dirty="0"/>
              <a:t>Applicable to: </a:t>
            </a:r>
            <a:r>
              <a:rPr lang="en-US" sz="2200" dirty="0"/>
              <a:t>All Companies having share capital of </a:t>
            </a:r>
            <a:r>
              <a:rPr lang="en-US" sz="2200" dirty="0" smtClean="0"/>
              <a:t>more than Rs </a:t>
            </a:r>
            <a:r>
              <a:rPr lang="en-US" sz="2200" dirty="0"/>
              <a:t>7.5 </a:t>
            </a:r>
            <a:r>
              <a:rPr lang="en-US" sz="2200" dirty="0" smtClean="0"/>
              <a:t>million, </a:t>
            </a:r>
            <a:r>
              <a:rPr lang="en-US" sz="2200" dirty="0"/>
              <a:t>companies limited by guarantee and Associations u/s 42</a:t>
            </a:r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Section: </a:t>
            </a:r>
            <a:r>
              <a:rPr lang="en-US" sz="2200" dirty="0"/>
              <a:t>Section 2(b) of Companies (Appointment of Legal Advisers) Act, 1974, Section </a:t>
            </a:r>
            <a:r>
              <a:rPr lang="en-US" sz="2200" dirty="0" smtClean="0"/>
              <a:t>197 of the Act</a:t>
            </a:r>
            <a:endParaRPr lang="en-US" sz="2200" dirty="0"/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dirty="0" smtClean="0"/>
              <a:t>    </a:t>
            </a: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Return to be filed with registrar: </a:t>
            </a:r>
            <a:r>
              <a:rPr lang="en-US" sz="2200" dirty="0"/>
              <a:t>Form 29 within 15 days of appointment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>
            <a:noAutofit/>
          </a:bodyPr>
          <a:lstStyle/>
          <a:p>
            <a:r>
              <a:rPr lang="en-US" sz="4400" dirty="0"/>
              <a:t>Appointment of </a:t>
            </a:r>
            <a:r>
              <a:rPr lang="en-US" sz="4400" dirty="0" smtClean="0"/>
              <a:t>Legal Advisor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4033786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0" y="304800"/>
            <a:ext cx="8686800" cy="6400800"/>
          </a:xfrm>
        </p:spPr>
        <p:txBody>
          <a:bodyPr/>
          <a:lstStyle/>
          <a:p>
            <a:pPr marL="109728" indent="0">
              <a:buNone/>
            </a:pPr>
            <a:endParaRPr lang="en-US" sz="2800" dirty="0"/>
          </a:p>
          <a:p>
            <a:pPr marL="109728" indent="0">
              <a:buNone/>
            </a:pPr>
            <a:endParaRPr lang="en-US" sz="2800" dirty="0"/>
          </a:p>
          <a:p>
            <a:pPr marL="109728" indent="0">
              <a:buNone/>
            </a:pPr>
            <a:endParaRPr lang="en-US" sz="2800" dirty="0"/>
          </a:p>
          <a:p>
            <a:pPr marL="109728" indent="0" algn="ctr">
              <a:buNone/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ANNUAL REQUIREMENTS</a:t>
            </a:r>
          </a:p>
        </p:txBody>
      </p:sp>
    </p:spTree>
    <p:extLst>
      <p:ext uri="{BB962C8B-B14F-4D97-AF65-F5344CB8AC3E}">
        <p14:creationId xmlns:p14="http://schemas.microsoft.com/office/powerpoint/2010/main" val="41017458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81329"/>
            <a:ext cx="12118109" cy="4888991"/>
          </a:xfrm>
        </p:spPr>
        <p:txBody>
          <a:bodyPr>
            <a:normAutofit/>
          </a:bodyPr>
          <a:lstStyle/>
          <a:p>
            <a:pPr marL="393192" lvl="1" indent="0" algn="just">
              <a:buNone/>
            </a:pPr>
            <a:endParaRPr lang="en-US" sz="2200" b="1" dirty="0" smtClean="0"/>
          </a:p>
          <a:p>
            <a:pPr marL="393192" lvl="1" indent="0" algn="just">
              <a:buNone/>
            </a:pPr>
            <a:r>
              <a:rPr lang="en-US" sz="2200" b="1" dirty="0" smtClean="0"/>
              <a:t>Applicable </a:t>
            </a:r>
            <a:r>
              <a:rPr lang="en-US" sz="2200" b="1" dirty="0"/>
              <a:t>to: </a:t>
            </a:r>
            <a:r>
              <a:rPr lang="en-US" sz="2200" dirty="0"/>
              <a:t>All companies other than SMC</a:t>
            </a:r>
          </a:p>
          <a:p>
            <a:pPr marL="393192" lvl="1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    </a:t>
            </a:r>
            <a:r>
              <a:rPr lang="en-US" sz="2200" b="1" dirty="0" smtClean="0"/>
              <a:t>Section</a:t>
            </a:r>
            <a:r>
              <a:rPr lang="en-US" sz="2200" b="1" dirty="0"/>
              <a:t>:</a:t>
            </a:r>
            <a:r>
              <a:rPr lang="en-US" sz="2200" dirty="0"/>
              <a:t> Section </a:t>
            </a:r>
            <a:r>
              <a:rPr lang="en-US" sz="2200" dirty="0" smtClean="0"/>
              <a:t>132</a:t>
            </a:r>
            <a:endParaRPr lang="en-US" sz="2200" dirty="0"/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   </a:t>
            </a:r>
            <a:r>
              <a:rPr lang="en-US" sz="2200" b="1" dirty="0" smtClean="0"/>
              <a:t>Time </a:t>
            </a:r>
            <a:r>
              <a:rPr lang="en-US" sz="2200" b="1" dirty="0"/>
              <a:t>Frame:</a:t>
            </a:r>
            <a:r>
              <a:rPr lang="en-US" sz="2200" dirty="0"/>
              <a:t> First AGM within 16 months from incorporation and thereafter </a:t>
            </a:r>
            <a:r>
              <a:rPr lang="en-US" sz="2200" dirty="0" smtClean="0"/>
              <a:t>once in every calendar year within </a:t>
            </a:r>
            <a:r>
              <a:rPr lang="en-US" sz="2200" dirty="0"/>
              <a:t>120 days from close of financial </a:t>
            </a:r>
            <a:r>
              <a:rPr lang="en-US" sz="2200" dirty="0" smtClean="0"/>
              <a:t>year. </a:t>
            </a:r>
            <a:endParaRPr lang="en-US" sz="2200" dirty="0"/>
          </a:p>
          <a:p>
            <a:pPr marL="109728" indent="0" algn="just">
              <a:buNone/>
            </a:pPr>
            <a:endParaRPr lang="en-US" sz="2200" dirty="0" smtClean="0"/>
          </a:p>
          <a:p>
            <a:pPr marL="109728" indent="0" algn="just">
              <a:buNone/>
            </a:pPr>
            <a:r>
              <a:rPr lang="en-US" sz="2200" i="1" dirty="0" smtClean="0"/>
              <a:t>In </a:t>
            </a:r>
            <a:r>
              <a:rPr lang="en-US" sz="2200" i="1" dirty="0"/>
              <a:t>the case of a listed company, the Commission, and, in any other case, the registrar, may for any special reason extend the time within which any annual general meeting, shall be held by a period not exceeding </a:t>
            </a:r>
            <a:r>
              <a:rPr lang="en-US" sz="2200" b="1" i="1" dirty="0" smtClean="0"/>
              <a:t>thirty (30) </a:t>
            </a:r>
            <a:r>
              <a:rPr lang="en-US" sz="2200" i="1" dirty="0"/>
              <a:t>days. </a:t>
            </a:r>
          </a:p>
          <a:p>
            <a:pPr marL="393192" lvl="1" indent="0" algn="just">
              <a:buNone/>
            </a:pPr>
            <a:endParaRPr 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1120" y="0"/>
            <a:ext cx="12120880" cy="1676400"/>
          </a:xfrm>
        </p:spPr>
        <p:txBody>
          <a:bodyPr>
            <a:noAutofit/>
          </a:bodyPr>
          <a:lstStyle/>
          <a:p>
            <a:r>
              <a:rPr lang="en-US" sz="4400" dirty="0"/>
              <a:t>Holding of Annual General Meeting (AGM) </a:t>
            </a:r>
          </a:p>
        </p:txBody>
      </p:sp>
    </p:spTree>
    <p:extLst>
      <p:ext uri="{BB962C8B-B14F-4D97-AF65-F5344CB8AC3E}">
        <p14:creationId xmlns:p14="http://schemas.microsoft.com/office/powerpoint/2010/main" val="28982465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066800"/>
            <a:ext cx="10668000" cy="54483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en-US" sz="2600" b="1" dirty="0" smtClean="0"/>
              <a:t>Section:</a:t>
            </a:r>
            <a:r>
              <a:rPr lang="en-US" sz="2600" dirty="0" smtClean="0"/>
              <a:t> </a:t>
            </a:r>
            <a:r>
              <a:rPr lang="en-US" sz="2600" dirty="0"/>
              <a:t>Section 130</a:t>
            </a:r>
          </a:p>
          <a:p>
            <a:pPr marL="109728" indent="0" algn="just">
              <a:buNone/>
            </a:pPr>
            <a:endParaRPr lang="en-US" sz="2600" b="1" dirty="0" smtClean="0"/>
          </a:p>
          <a:p>
            <a:pPr marL="109728" indent="0" algn="just">
              <a:buNone/>
            </a:pPr>
            <a:r>
              <a:rPr lang="en-US" sz="2600" b="1" dirty="0" smtClean="0"/>
              <a:t>Applicable </a:t>
            </a:r>
            <a:r>
              <a:rPr lang="en-US" sz="2600" b="1" dirty="0"/>
              <a:t>to</a:t>
            </a:r>
            <a:r>
              <a:rPr lang="en-US" sz="2600" b="1" dirty="0" smtClean="0"/>
              <a:t>:</a:t>
            </a:r>
            <a:r>
              <a:rPr lang="en-US" sz="2600" dirty="0" smtClean="0"/>
              <a:t>  </a:t>
            </a:r>
            <a:r>
              <a:rPr lang="en-US" sz="2600" dirty="0"/>
              <a:t>All Companies with following exceptions: </a:t>
            </a:r>
          </a:p>
          <a:p>
            <a:pPr marL="109728" indent="0" algn="just">
              <a:buNone/>
            </a:pPr>
            <a:endParaRPr lang="en-US" sz="26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600" dirty="0"/>
              <a:t>No filling required in case of SMC or a private company having paid up capital &lt;= Rs. 3 M if there is no change of particulars in the last annual return filed with the registrar.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600" dirty="0"/>
              <a:t>Other companies where there is no change of particulars in the last annual return filed with the registrar are required to file a NO CHANGE RETURN.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52400"/>
            <a:ext cx="10668000" cy="838200"/>
          </a:xfrm>
        </p:spPr>
        <p:txBody>
          <a:bodyPr>
            <a:normAutofit/>
          </a:bodyPr>
          <a:lstStyle/>
          <a:p>
            <a:r>
              <a:rPr lang="en-US" sz="4000" dirty="0">
                <a:effectLst/>
              </a:rPr>
              <a:t>Filing of Annual Return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39000" y="6315045"/>
            <a:ext cx="19050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</a:rPr>
              <a:t>Continued……….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65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066800"/>
            <a:ext cx="12192000" cy="5334000"/>
          </a:xfrm>
        </p:spPr>
        <p:txBody>
          <a:bodyPr>
            <a:normAutofit lnSpcReduction="10000"/>
          </a:bodyPr>
          <a:lstStyle/>
          <a:p>
            <a:pPr marL="109728" indent="0" algn="just">
              <a:buNone/>
            </a:pPr>
            <a:r>
              <a:rPr lang="en-US" sz="2800" b="1" dirty="0"/>
              <a:t>Time </a:t>
            </a:r>
            <a:r>
              <a:rPr lang="en-US" sz="2800" b="1" dirty="0" smtClean="0"/>
              <a:t>Frame:</a:t>
            </a:r>
            <a:endParaRPr lang="en-US" sz="2800" dirty="0"/>
          </a:p>
          <a:p>
            <a:pPr marL="109728" indent="0" algn="just">
              <a:buNone/>
            </a:pPr>
            <a:r>
              <a:rPr lang="en-US" sz="2800" dirty="0"/>
              <a:t>Within 30 days of holding of AGM and if no AGM held/ concluded, within 30 days of calendar year end.</a:t>
            </a:r>
          </a:p>
          <a:p>
            <a:pPr marL="109728" indent="0" algn="just">
              <a:buNone/>
            </a:pPr>
            <a:endParaRPr lang="en-US" sz="2800" dirty="0"/>
          </a:p>
          <a:p>
            <a:pPr marL="109728" indent="0" algn="just">
              <a:buNone/>
            </a:pPr>
            <a:r>
              <a:rPr lang="en-US" sz="2800" i="1" dirty="0"/>
              <a:t>Up to 15 Days extension may be allowed by Registrar to a  listed company.</a:t>
            </a:r>
          </a:p>
          <a:p>
            <a:pPr marL="109728" indent="0">
              <a:buNone/>
            </a:pPr>
            <a:r>
              <a:rPr lang="en-US" sz="2800" dirty="0"/>
              <a:t> </a:t>
            </a:r>
          </a:p>
          <a:p>
            <a:pPr marL="109728" indent="0">
              <a:buNone/>
            </a:pPr>
            <a:r>
              <a:rPr lang="en-US" sz="2800" b="1" dirty="0"/>
              <a:t>Return to be filed with </a:t>
            </a:r>
            <a:r>
              <a:rPr lang="en-US" sz="2800" b="1" dirty="0" smtClean="0"/>
              <a:t>registrar:</a:t>
            </a:r>
          </a:p>
          <a:p>
            <a:pPr marL="109728" indent="0">
              <a:buNone/>
            </a:pPr>
            <a:endParaRPr lang="en-US" sz="2800" b="1" dirty="0"/>
          </a:p>
          <a:p>
            <a:r>
              <a:rPr lang="en-US" sz="2800" b="1" dirty="0"/>
              <a:t>Form A</a:t>
            </a:r>
            <a:r>
              <a:rPr lang="en-US" sz="2800" dirty="0"/>
              <a:t> to be filed by companies having share capital </a:t>
            </a:r>
          </a:p>
          <a:p>
            <a:r>
              <a:rPr lang="en-US" sz="2800" b="1" dirty="0"/>
              <a:t>Form B</a:t>
            </a:r>
            <a:r>
              <a:rPr lang="en-US" sz="2800" dirty="0"/>
              <a:t> to be filed by companies not having share capital</a:t>
            </a:r>
          </a:p>
          <a:p>
            <a:r>
              <a:rPr lang="en-US" sz="2800" b="1" dirty="0"/>
              <a:t>Circular No. 29 of 2017 </a:t>
            </a:r>
            <a:r>
              <a:rPr lang="en-US" sz="2800" dirty="0"/>
              <a:t>dated November 22, 2017 for no change of particulars. </a:t>
            </a:r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/>
          </a:bodyPr>
          <a:lstStyle/>
          <a:p>
            <a:r>
              <a:rPr lang="en-US" sz="4400" dirty="0">
                <a:effectLst/>
              </a:rPr>
              <a:t>Filing of Annual Return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7390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884238"/>
            <a:ext cx="12192000" cy="5516562"/>
          </a:xfrm>
        </p:spPr>
        <p:txBody>
          <a:bodyPr>
            <a:noAutofit/>
          </a:bodyPr>
          <a:lstStyle/>
          <a:p>
            <a:pPr marL="109728" indent="0" algn="just"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Myriad Pro"/>
              </a:rPr>
              <a:t>Applicable to </a:t>
            </a:r>
            <a:endParaRPr lang="en-US" sz="2200" b="1" dirty="0" smtClean="0">
              <a:solidFill>
                <a:schemeClr val="tx2">
                  <a:lumMod val="50000"/>
                </a:schemeClr>
              </a:solidFill>
              <a:latin typeface="Myriad Pro"/>
            </a:endParaRPr>
          </a:p>
          <a:p>
            <a:pPr marL="109728" indent="0" algn="just">
              <a:spcAft>
                <a:spcPts val="600"/>
              </a:spcAft>
              <a:buNone/>
            </a:pPr>
            <a:endParaRPr lang="en-US" sz="2200" b="1" dirty="0" smtClean="0">
              <a:solidFill>
                <a:schemeClr val="tx2">
                  <a:lumMod val="50000"/>
                </a:schemeClr>
              </a:solidFill>
              <a:latin typeface="Myriad Pro"/>
            </a:endParaRP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Myriad Pro"/>
              </a:rPr>
              <a:t>Unaudited Financial Statements: </a:t>
            </a:r>
          </a:p>
          <a:p>
            <a:pPr marL="109728" indent="0" algn="just">
              <a:spcAft>
                <a:spcPts val="600"/>
              </a:spcAft>
              <a:buNone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Myriad Pro"/>
              </a:rPr>
              <a:t>Private companies [not being a subsidiary of a public company] having paid up capital not exceeding Rs.1 million.</a:t>
            </a:r>
          </a:p>
          <a:p>
            <a:pPr marL="109728" indent="0" algn="just">
              <a:spcAft>
                <a:spcPts val="600"/>
              </a:spcAft>
              <a:buNone/>
            </a:pPr>
            <a:endParaRPr lang="en-US" sz="2200" b="1" dirty="0" smtClean="0">
              <a:solidFill>
                <a:schemeClr val="tx2">
                  <a:lumMod val="50000"/>
                </a:schemeClr>
              </a:solidFill>
              <a:latin typeface="Myriad Pro"/>
            </a:endParaRP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200" b="1" dirty="0" smtClean="0">
                <a:solidFill>
                  <a:schemeClr val="tx2">
                    <a:lumMod val="50000"/>
                  </a:schemeClr>
                </a:solidFill>
                <a:latin typeface="Myriad Pro"/>
              </a:rPr>
              <a:t>Audited 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Myriad Pro"/>
              </a:rPr>
              <a:t>Financial Statements:</a:t>
            </a:r>
          </a:p>
          <a:p>
            <a:pPr marL="624078" indent="-514350" algn="just">
              <a:spcAft>
                <a:spcPts val="600"/>
              </a:spcAft>
              <a:buFont typeface="+mj-lt"/>
              <a:buAutoNum type="romanLcPeriod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Myriad Pro"/>
              </a:rPr>
              <a:t>Listed companies</a:t>
            </a:r>
          </a:p>
          <a:p>
            <a:pPr marL="624078" indent="-514350" algn="just">
              <a:spcAft>
                <a:spcPts val="600"/>
              </a:spcAft>
              <a:buFont typeface="+mj-lt"/>
              <a:buAutoNum type="romanLcPeriod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Myriad Pro"/>
              </a:rPr>
              <a:t>Other Companies excluding private companies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Myriad Pro"/>
              </a:rPr>
              <a:t>having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Myriad Pro"/>
              </a:rPr>
              <a:t>paid up capital not exceeding Rs. 10 million.  </a:t>
            </a:r>
            <a:endParaRPr lang="en-US" sz="2200" dirty="0" smtClean="0">
              <a:solidFill>
                <a:schemeClr val="tx2">
                  <a:lumMod val="50000"/>
                </a:schemeClr>
              </a:solidFill>
              <a:latin typeface="Myriad Pro"/>
            </a:endParaRPr>
          </a:p>
          <a:p>
            <a:pPr marL="109728" indent="0" algn="just">
              <a:spcAft>
                <a:spcPts val="600"/>
              </a:spcAft>
              <a:buNone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Myriad Pro"/>
              </a:rPr>
              <a:t> </a:t>
            </a:r>
            <a:endParaRPr lang="en-US" sz="2200" b="1" dirty="0">
              <a:solidFill>
                <a:schemeClr val="tx2">
                  <a:lumMod val="50000"/>
                </a:schemeClr>
              </a:solidFill>
              <a:latin typeface="Myriad Pro"/>
            </a:endParaRPr>
          </a:p>
          <a:p>
            <a:pPr marL="109728" indent="0" algn="just"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Myriad Pro"/>
              </a:rPr>
              <a:t>Section: </a:t>
            </a:r>
            <a:r>
              <a:rPr lang="fr-FR" sz="2200" dirty="0">
                <a:solidFill>
                  <a:schemeClr val="tx2">
                    <a:lumMod val="50000"/>
                  </a:schemeClr>
                </a:solidFill>
                <a:latin typeface="Myriad Pro"/>
              </a:rPr>
              <a:t>Section 223 (7), Sections 233 &amp; 234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28600"/>
            <a:ext cx="10668000" cy="655638"/>
          </a:xfrm>
        </p:spPr>
        <p:txBody>
          <a:bodyPr>
            <a:noAutofit/>
          </a:bodyPr>
          <a:lstStyle/>
          <a:p>
            <a:r>
              <a:rPr lang="en-US" sz="4400" dirty="0">
                <a:latin typeface="Myriad Pro"/>
              </a:rPr>
              <a:t>Filing of Financial stateme</a:t>
            </a:r>
            <a:r>
              <a:rPr lang="en-US" sz="4400" dirty="0">
                <a:latin typeface="+mn-lt"/>
              </a:rPr>
              <a:t>nts </a:t>
            </a:r>
          </a:p>
        </p:txBody>
      </p:sp>
    </p:spTree>
    <p:extLst>
      <p:ext uri="{BB962C8B-B14F-4D97-AF65-F5344CB8AC3E}">
        <p14:creationId xmlns:p14="http://schemas.microsoft.com/office/powerpoint/2010/main" val="159839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838200"/>
            <a:ext cx="12192000" cy="55626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en-US" sz="2200" b="1" dirty="0">
                <a:latin typeface="Myriad Pro"/>
              </a:rPr>
              <a:t>Time Frame</a:t>
            </a:r>
            <a:r>
              <a:rPr lang="en-US" sz="2200" b="1" dirty="0" smtClean="0">
                <a:latin typeface="Myriad Pro"/>
              </a:rPr>
              <a:t>:</a:t>
            </a:r>
          </a:p>
          <a:p>
            <a:pPr marL="109728" indent="0" algn="just">
              <a:buNone/>
            </a:pPr>
            <a:endParaRPr lang="en-US" sz="2200" b="1" dirty="0">
              <a:latin typeface="Myriad Pro"/>
            </a:endParaRP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Myriad Pro"/>
              </a:rPr>
              <a:t>Audited Financial Statements:</a:t>
            </a:r>
          </a:p>
          <a:p>
            <a:pPr marL="109728" indent="0" algn="just">
              <a:buNone/>
            </a:pPr>
            <a:r>
              <a:rPr lang="en-US" sz="2200" b="1" dirty="0">
                <a:latin typeface="Myriad Pro"/>
              </a:rPr>
              <a:t>With the Commission: </a:t>
            </a:r>
            <a:r>
              <a:rPr lang="en-US" sz="2200" dirty="0">
                <a:latin typeface="Myriad Pro"/>
              </a:rPr>
              <a:t>By listed companies at least 21 days before the AGM (3 copies by post and 1 copy  electronically via email address: financial.statements@secp.gov.pk</a:t>
            </a:r>
          </a:p>
          <a:p>
            <a:pPr marL="109728" indent="0" algn="just">
              <a:buNone/>
            </a:pPr>
            <a:r>
              <a:rPr lang="en-US" sz="2200" b="1" dirty="0">
                <a:latin typeface="Myriad Pro"/>
              </a:rPr>
              <a:t>With the Registrar: </a:t>
            </a:r>
            <a:r>
              <a:rPr lang="en-US" sz="2200" dirty="0" smtClean="0">
                <a:latin typeface="Myriad Pro"/>
              </a:rPr>
              <a:t>Within </a:t>
            </a:r>
            <a:r>
              <a:rPr lang="en-US" sz="2200" dirty="0">
                <a:latin typeface="Myriad Pro"/>
              </a:rPr>
              <a:t>30 days of AGM by listed companies and within 15 days by other companies.</a:t>
            </a:r>
          </a:p>
          <a:p>
            <a:pPr marL="109728" indent="0" algn="just">
              <a:buNone/>
            </a:pPr>
            <a:endParaRPr lang="en-US" sz="2200" dirty="0">
              <a:latin typeface="Myriad Pro"/>
            </a:endParaRP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Myriad Pro"/>
              </a:rPr>
              <a:t>Unaudited Financial Statements: </a:t>
            </a:r>
          </a:p>
          <a:p>
            <a:pPr marL="109728" indent="0" algn="just">
              <a:buNone/>
            </a:pPr>
            <a:r>
              <a:rPr lang="en-US" sz="2200" dirty="0">
                <a:latin typeface="Myriad Pro"/>
              </a:rPr>
              <a:t>Within 30 days of holding of </a:t>
            </a:r>
            <a:r>
              <a:rPr lang="en-US" sz="2200" dirty="0" smtClean="0">
                <a:latin typeface="Myriad Pro"/>
              </a:rPr>
              <a:t>AGM.</a:t>
            </a:r>
            <a:endParaRPr lang="en-US" sz="2200" dirty="0">
              <a:latin typeface="Myriad Pro"/>
            </a:endParaRPr>
          </a:p>
          <a:p>
            <a:pPr marL="109728" indent="0" algn="just">
              <a:buNone/>
            </a:pPr>
            <a:endParaRPr lang="en-US" sz="2200" dirty="0">
              <a:latin typeface="Myriad Pro"/>
            </a:endParaRPr>
          </a:p>
          <a:p>
            <a:pPr marL="109728" indent="0" algn="just">
              <a:buNone/>
            </a:pPr>
            <a:r>
              <a:rPr lang="en-US" sz="2200" i="1" dirty="0"/>
              <a:t>In the case of a listed company the Commission, and in any other case the registrar, may, for any special reason, extend the period for a term not exceeding 30 (thirty) days. </a:t>
            </a:r>
            <a:endParaRPr lang="en-US" sz="2200" i="1" dirty="0">
              <a:latin typeface="Myriad Pro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81280"/>
            <a:ext cx="12192000" cy="75692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Myriad Pro"/>
              </a:rPr>
              <a:t>Filing of Financial stateme</a:t>
            </a:r>
            <a:r>
              <a:rPr lang="en-US" sz="4000" dirty="0"/>
              <a:t>nts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7544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295401"/>
            <a:ext cx="12192000" cy="4711891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en-US" sz="2200" b="1" dirty="0"/>
          </a:p>
          <a:p>
            <a:pPr marL="109728" indent="0">
              <a:buNone/>
            </a:pPr>
            <a:r>
              <a:rPr lang="en-US" sz="2200" b="1" dirty="0"/>
              <a:t>Applicable to: </a:t>
            </a:r>
            <a:r>
              <a:rPr lang="en-US" sz="2200" dirty="0"/>
              <a:t>All companies </a:t>
            </a:r>
          </a:p>
          <a:p>
            <a:pPr marL="109728" indent="0">
              <a:buNone/>
            </a:pPr>
            <a:r>
              <a:rPr lang="en-US" sz="2200" dirty="0"/>
              <a:t>    </a:t>
            </a:r>
          </a:p>
          <a:p>
            <a:pPr marL="109728" indent="0">
              <a:buNone/>
            </a:pPr>
            <a:r>
              <a:rPr lang="en-US" sz="2200" b="1" dirty="0"/>
              <a:t>Section:</a:t>
            </a:r>
            <a:r>
              <a:rPr lang="en-US" sz="2200" dirty="0"/>
              <a:t> Section 452 (4)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/>
              <a:t>Time Frame: </a:t>
            </a:r>
            <a:r>
              <a:rPr lang="en-US" sz="2200" dirty="0"/>
              <a:t> To be filed along with annual return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/>
              <a:t>Return to be filled with registrar:</a:t>
            </a:r>
          </a:p>
          <a:p>
            <a:pPr marL="109728" indent="0">
              <a:buNone/>
            </a:pPr>
            <a:endParaRPr lang="en-US" sz="2200" b="1" dirty="0"/>
          </a:p>
          <a:p>
            <a:pPr marL="109728" indent="0">
              <a:buNone/>
            </a:pPr>
            <a:r>
              <a:rPr lang="en-US" sz="2200" b="1" dirty="0"/>
              <a:t>Annexure-II notified vide SRO 446 (1)/2017 </a:t>
            </a:r>
            <a:r>
              <a:rPr lang="en-US" sz="2200" dirty="0"/>
              <a:t>dated 21-06-2017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28600"/>
            <a:ext cx="12192000" cy="1189038"/>
          </a:xfrm>
        </p:spPr>
        <p:txBody>
          <a:bodyPr>
            <a:normAutofit/>
          </a:bodyPr>
          <a:lstStyle/>
          <a:p>
            <a:r>
              <a:rPr lang="en-US" sz="4400" dirty="0"/>
              <a:t>Filing of Beneficial ownership Return</a:t>
            </a:r>
          </a:p>
        </p:txBody>
      </p:sp>
    </p:spTree>
    <p:extLst>
      <p:ext uri="{BB962C8B-B14F-4D97-AF65-F5344CB8AC3E}">
        <p14:creationId xmlns:p14="http://schemas.microsoft.com/office/powerpoint/2010/main" val="21601870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81328"/>
            <a:ext cx="12192000" cy="4919472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en-US" sz="2800" b="1" dirty="0"/>
              <a:t>Applicable to: </a:t>
            </a:r>
            <a:r>
              <a:rPr lang="en-US" sz="2800" dirty="0"/>
              <a:t>All companies </a:t>
            </a:r>
          </a:p>
          <a:p>
            <a:pPr marL="109728" indent="0" algn="just">
              <a:buNone/>
            </a:pPr>
            <a:r>
              <a:rPr lang="en-US" sz="2800" dirty="0"/>
              <a:t>    </a:t>
            </a:r>
          </a:p>
          <a:p>
            <a:pPr marL="109728" indent="0" algn="just">
              <a:buNone/>
            </a:pPr>
            <a:r>
              <a:rPr lang="en-US" sz="2800" b="1" dirty="0"/>
              <a:t>Section: </a:t>
            </a:r>
            <a:r>
              <a:rPr lang="en-US" dirty="0" smtClean="0"/>
              <a:t>Section </a:t>
            </a:r>
            <a:r>
              <a:rPr lang="en-US" dirty="0"/>
              <a:t>246(2), 223(5) and Section 197</a:t>
            </a:r>
          </a:p>
          <a:p>
            <a:pPr marL="109728" indent="0" algn="just">
              <a:buNone/>
            </a:pPr>
            <a:endParaRPr lang="en-US" sz="2800" dirty="0"/>
          </a:p>
          <a:p>
            <a:pPr marL="109728" indent="0" algn="just">
              <a:buNone/>
            </a:pPr>
            <a:r>
              <a:rPr lang="en-US" sz="2800" b="1" dirty="0"/>
              <a:t>Time Frame: </a:t>
            </a:r>
            <a:r>
              <a:rPr lang="en-US" sz="2800" dirty="0"/>
              <a:t> </a:t>
            </a:r>
            <a:r>
              <a:rPr lang="en-US" dirty="0"/>
              <a:t>At </a:t>
            </a:r>
            <a:r>
              <a:rPr lang="en-US" dirty="0" smtClean="0"/>
              <a:t>AGM / </a:t>
            </a:r>
            <a:r>
              <a:rPr lang="en-US" dirty="0"/>
              <a:t>within 30 days </a:t>
            </a:r>
            <a:r>
              <a:rPr lang="en-US" dirty="0" smtClean="0"/>
              <a:t>of occurrence </a:t>
            </a:r>
            <a:r>
              <a:rPr lang="en-US" dirty="0"/>
              <a:t>of casual </a:t>
            </a:r>
            <a:r>
              <a:rPr lang="en-US" dirty="0" smtClean="0"/>
              <a:t>vacancy</a:t>
            </a:r>
          </a:p>
          <a:p>
            <a:pPr marL="109728" indent="0" algn="just">
              <a:buNone/>
            </a:pPr>
            <a:endParaRPr lang="en-US" sz="2800" dirty="0"/>
          </a:p>
          <a:p>
            <a:pPr marL="109728" indent="0" algn="just">
              <a:buNone/>
            </a:pPr>
            <a:r>
              <a:rPr lang="en-US" sz="2800" b="1" dirty="0"/>
              <a:t>Return to be filled with registrar:</a:t>
            </a:r>
          </a:p>
          <a:p>
            <a:pPr marL="109728" indent="0" algn="just">
              <a:buNone/>
            </a:pPr>
            <a:endParaRPr lang="en-US" sz="2800" b="1" dirty="0"/>
          </a:p>
          <a:p>
            <a:pPr marL="109728" indent="0" algn="just">
              <a:buNone/>
            </a:pPr>
            <a:r>
              <a:rPr lang="en-US" b="1" dirty="0"/>
              <a:t>Form 29 </a:t>
            </a:r>
            <a:r>
              <a:rPr lang="en-US" dirty="0"/>
              <a:t>within 15 days of appointment </a:t>
            </a:r>
            <a:r>
              <a:rPr lang="en-US" dirty="0" smtClean="0"/>
              <a:t>along </a:t>
            </a:r>
            <a:r>
              <a:rPr lang="en-US" dirty="0"/>
              <a:t>with consent of auditor(s)</a:t>
            </a:r>
            <a:endParaRPr lang="en-US" sz="2800" b="1" dirty="0"/>
          </a:p>
          <a:p>
            <a:pPr algn="just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76200"/>
            <a:ext cx="12192000" cy="1341438"/>
          </a:xfrm>
        </p:spPr>
        <p:txBody>
          <a:bodyPr>
            <a:normAutofit/>
          </a:bodyPr>
          <a:lstStyle/>
          <a:p>
            <a:r>
              <a:rPr lang="en-US" dirty="0" smtClean="0"/>
              <a:t>Appointment of Subsequent Auditors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929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"/>
            <a:ext cx="12192000" cy="6007291"/>
          </a:xfrm>
        </p:spPr>
        <p:txBody>
          <a:bodyPr/>
          <a:lstStyle/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pPr marL="109728" indent="0" algn="ctr">
              <a:buNone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QUARTERLY REQUIREMENTS</a:t>
            </a:r>
          </a:p>
        </p:txBody>
      </p:sp>
    </p:spTree>
    <p:extLst>
      <p:ext uri="{BB962C8B-B14F-4D97-AF65-F5344CB8AC3E}">
        <p14:creationId xmlns:p14="http://schemas.microsoft.com/office/powerpoint/2010/main" val="4145539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88" y="37070"/>
            <a:ext cx="7164865" cy="71669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/>
              <a:t>Application: Company Information</a:t>
            </a:r>
            <a:br>
              <a:rPr lang="en-US" sz="2800" dirty="0" smtClean="0"/>
            </a:br>
            <a:r>
              <a:rPr lang="en-US" sz="2800" dirty="0" smtClean="0"/>
              <a:t>(Continued)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92" y="6374674"/>
            <a:ext cx="7489371" cy="483325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Enter the required Company Information.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78" y="753762"/>
            <a:ext cx="7061484" cy="550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9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914400"/>
            <a:ext cx="12192000" cy="5313680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US" sz="2200" b="1" dirty="0"/>
              <a:t>Applicable to:</a:t>
            </a:r>
            <a:r>
              <a:rPr lang="en-US" sz="2200" dirty="0"/>
              <a:t> Listed companies only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/>
              <a:t>Section:</a:t>
            </a:r>
            <a:r>
              <a:rPr lang="en-US" sz="2200" dirty="0"/>
              <a:t> Section 237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/>
              <a:t>Time Frame:</a:t>
            </a:r>
          </a:p>
          <a:p>
            <a:pPr marL="109728" indent="0">
              <a:buNone/>
            </a:pPr>
            <a:r>
              <a:rPr lang="en-US" sz="2200" b="1" dirty="0"/>
              <a:t>With the Commission through e-mail:</a:t>
            </a:r>
          </a:p>
          <a:p>
            <a:r>
              <a:rPr lang="en-US" sz="2200" dirty="0"/>
              <a:t>Within 30 days of the close of 1st and 3rd quarters </a:t>
            </a:r>
          </a:p>
          <a:p>
            <a:r>
              <a:rPr lang="en-US" sz="2200" dirty="0"/>
              <a:t>Within 60 days of the close of its 2nd quarter</a:t>
            </a:r>
          </a:p>
          <a:p>
            <a:pPr marL="109728" indent="0">
              <a:buNone/>
            </a:pPr>
            <a:r>
              <a:rPr lang="en-US" sz="2200" i="1" dirty="0"/>
              <a:t>The Commission may on application may extend the period of filing in case of accounts of 1st quarter for a period not exceeding 30 days, if the company has been allowed extension in terms of Section 223.</a:t>
            </a:r>
            <a:r>
              <a:rPr lang="en-US" sz="2200" dirty="0"/>
              <a:t> </a:t>
            </a:r>
          </a:p>
          <a:p>
            <a:pPr marL="109728" indent="0">
              <a:buNone/>
            </a:pPr>
            <a:endParaRPr lang="en-US" sz="2200" b="1" dirty="0"/>
          </a:p>
          <a:p>
            <a:pPr marL="109728" indent="0">
              <a:buNone/>
            </a:pPr>
            <a:r>
              <a:rPr lang="en-US" sz="2200" b="1" dirty="0"/>
              <a:t>With the registrar: </a:t>
            </a:r>
            <a:r>
              <a:rPr lang="en-US" sz="2200" dirty="0"/>
              <a:t>E-filling within the same </a:t>
            </a:r>
            <a:r>
              <a:rPr lang="en-US" sz="2200" dirty="0" smtClean="0"/>
              <a:t>timelines.</a:t>
            </a:r>
            <a:endParaRPr lang="en-US" sz="2200" dirty="0"/>
          </a:p>
          <a:p>
            <a:pPr>
              <a:buFont typeface="Wingdings" panose="05000000000000000000" pitchFamily="2" charset="2"/>
              <a:buChar char="Ø"/>
            </a:pPr>
            <a:endParaRPr lang="en-US" sz="2200" b="1" dirty="0"/>
          </a:p>
          <a:p>
            <a:pPr marL="109728" indent="0">
              <a:buNone/>
            </a:pPr>
            <a:endParaRPr lang="en-US" sz="22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Autofit/>
          </a:bodyPr>
          <a:lstStyle/>
          <a:p>
            <a:r>
              <a:rPr lang="en-US" sz="3600" dirty="0"/>
              <a:t>Filing of quarterly financial statements </a:t>
            </a:r>
          </a:p>
        </p:txBody>
      </p:sp>
    </p:spTree>
    <p:extLst>
      <p:ext uri="{BB962C8B-B14F-4D97-AF65-F5344CB8AC3E}">
        <p14:creationId xmlns:p14="http://schemas.microsoft.com/office/powerpoint/2010/main" val="26403697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1761"/>
            <a:ext cx="12192000" cy="589553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en-US" sz="4400" b="1" dirty="0"/>
          </a:p>
          <a:p>
            <a:pPr marL="109728" indent="0" algn="ctr">
              <a:buNone/>
            </a:pPr>
            <a:endParaRPr lang="en-US" sz="4400" b="1" dirty="0"/>
          </a:p>
          <a:p>
            <a:pPr marL="109728" indent="0" algn="ctr">
              <a:buNone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EVENT BASED REQUIREMENTS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0495672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17600"/>
            <a:ext cx="12192000" cy="52070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en-US" sz="2200" b="1" dirty="0"/>
              <a:t>Applicable to:</a:t>
            </a:r>
            <a:r>
              <a:rPr lang="en-US" sz="2200" dirty="0"/>
              <a:t> All public </a:t>
            </a:r>
            <a:r>
              <a:rPr lang="en-US" sz="2200" dirty="0" smtClean="0"/>
              <a:t>companies. </a:t>
            </a:r>
          </a:p>
          <a:p>
            <a:pPr marL="109728" indent="0" algn="just">
              <a:buNone/>
            </a:pPr>
            <a:r>
              <a:rPr lang="en-US" sz="2200" dirty="0" smtClean="0"/>
              <a:t>A </a:t>
            </a:r>
            <a:r>
              <a:rPr lang="en-US" sz="2200" dirty="0"/>
              <a:t>public company shall not start its operations or exercise any borrowing powers </a:t>
            </a:r>
            <a:r>
              <a:rPr lang="en-US" sz="2200" dirty="0" smtClean="0"/>
              <a:t>unless requirements of Section 19 have been met and documents have been accepted and registered. </a:t>
            </a:r>
            <a:endParaRPr lang="en-US" sz="2200" dirty="0"/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Section:</a:t>
            </a:r>
            <a:r>
              <a:rPr lang="en-US" sz="2200" dirty="0"/>
              <a:t> Section 19 </a:t>
            </a:r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 smtClean="0"/>
              <a:t>Return </a:t>
            </a:r>
            <a:r>
              <a:rPr lang="en-US" sz="2200" b="1" dirty="0"/>
              <a:t>to be filed with registrar:</a:t>
            </a:r>
          </a:p>
          <a:p>
            <a:pPr marL="109728" indent="0" algn="just">
              <a:buNone/>
            </a:pPr>
            <a:endParaRPr lang="en-US" sz="2200" b="1" dirty="0"/>
          </a:p>
          <a:p>
            <a:pPr marL="109728" indent="0" algn="just">
              <a:buNone/>
            </a:pPr>
            <a:r>
              <a:rPr lang="en-US" sz="2200" b="1" dirty="0"/>
              <a:t>Declaration on From </a:t>
            </a:r>
            <a:r>
              <a:rPr lang="en-US" sz="2200" b="1" dirty="0" smtClean="0"/>
              <a:t>23</a:t>
            </a:r>
            <a:r>
              <a:rPr lang="en-US" sz="2200" dirty="0" smtClean="0"/>
              <a:t> </a:t>
            </a:r>
            <a:r>
              <a:rPr lang="en-US" sz="2200" dirty="0"/>
              <a:t>along with statement in lieu of prospectus by pubic unlisted </a:t>
            </a:r>
            <a:r>
              <a:rPr lang="en-US" sz="2200" dirty="0" smtClean="0"/>
              <a:t>companies</a:t>
            </a:r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Declaration on Form 22 </a:t>
            </a:r>
            <a:r>
              <a:rPr lang="en-US" sz="2200" dirty="0"/>
              <a:t>along with prospectus and other returns/ documents by listed companies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9040"/>
          </a:xfrm>
        </p:spPr>
        <p:txBody>
          <a:bodyPr>
            <a:noAutofit/>
          </a:bodyPr>
          <a:lstStyle/>
          <a:p>
            <a:r>
              <a:rPr lang="en-US" sz="4400" dirty="0"/>
              <a:t>Commencement of business</a:t>
            </a:r>
          </a:p>
        </p:txBody>
      </p:sp>
    </p:spTree>
    <p:extLst>
      <p:ext uri="{BB962C8B-B14F-4D97-AF65-F5344CB8AC3E}">
        <p14:creationId xmlns:p14="http://schemas.microsoft.com/office/powerpoint/2010/main" val="13902738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873760"/>
            <a:ext cx="12192000" cy="5984240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US" sz="2200" b="1" dirty="0"/>
              <a:t>Applicable to: </a:t>
            </a:r>
            <a:r>
              <a:rPr lang="en-US" sz="2200" dirty="0"/>
              <a:t>All companies changing their registered office </a:t>
            </a:r>
            <a:r>
              <a:rPr lang="en-US" sz="2200" dirty="0" smtClean="0"/>
              <a:t>address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 smtClean="0"/>
              <a:t>Approval </a:t>
            </a:r>
            <a:r>
              <a:rPr lang="en-US" sz="2200" b="1" dirty="0"/>
              <a:t>of general meeting through special </a:t>
            </a:r>
            <a:r>
              <a:rPr lang="en-US" sz="2200" b="1" dirty="0" smtClean="0"/>
              <a:t>resolution:</a:t>
            </a:r>
            <a:endParaRPr lang="en-US" sz="2200" b="1" dirty="0"/>
          </a:p>
          <a:p>
            <a:pPr algn="just"/>
            <a:r>
              <a:rPr lang="en-US" sz="2200" dirty="0" smtClean="0"/>
              <a:t>For change of registered office from </a:t>
            </a:r>
            <a:r>
              <a:rPr lang="en-US" sz="2200" dirty="0"/>
              <a:t>one city to another within same </a:t>
            </a:r>
            <a:r>
              <a:rPr lang="en-US" sz="2200" dirty="0" smtClean="0"/>
              <a:t>province OR a </a:t>
            </a:r>
            <a:r>
              <a:rPr lang="en-US" sz="2200" dirty="0"/>
              <a:t>city to another in any part of Pakistan not forming part of a Province </a:t>
            </a:r>
          </a:p>
          <a:p>
            <a:pPr marL="109728" indent="0" algn="just">
              <a:buNone/>
            </a:pPr>
            <a:r>
              <a:rPr lang="en-US" sz="2200" dirty="0" smtClean="0"/>
              <a:t> </a:t>
            </a:r>
            <a:r>
              <a:rPr lang="en-US" sz="2200" b="1" dirty="0" smtClean="0">
                <a:solidFill>
                  <a:schemeClr val="tx2">
                    <a:lumMod val="50000"/>
                  </a:schemeClr>
                </a:solidFill>
              </a:rPr>
              <a:t>Petition 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under Section </a:t>
            </a:r>
            <a:r>
              <a:rPr lang="en-US" sz="2200" b="1" dirty="0" smtClean="0">
                <a:solidFill>
                  <a:schemeClr val="tx2">
                    <a:lumMod val="50000"/>
                  </a:schemeClr>
                </a:solidFill>
              </a:rPr>
              <a:t>32 to Registrar 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r</a:t>
            </a:r>
            <a:r>
              <a:rPr lang="en-US" sz="2200" b="1" dirty="0" smtClean="0">
                <a:solidFill>
                  <a:schemeClr val="tx2">
                    <a:lumMod val="50000"/>
                  </a:schemeClr>
                </a:solidFill>
              </a:rPr>
              <a:t>equired after passing of special resolution:</a:t>
            </a:r>
            <a:r>
              <a:rPr lang="en-US" sz="2200" dirty="0" smtClean="0"/>
              <a:t> </a:t>
            </a:r>
            <a:endParaRPr lang="en-US" sz="2200" b="1" dirty="0"/>
          </a:p>
          <a:p>
            <a:r>
              <a:rPr lang="en-US" sz="2200" dirty="0"/>
              <a:t>From one province to another province or ICT  or vice versa; and</a:t>
            </a:r>
          </a:p>
          <a:p>
            <a:r>
              <a:rPr lang="en-US" sz="2200" dirty="0"/>
              <a:t>From one province or ICT to a part of Pakistan not forming part of a province or vice versa</a:t>
            </a:r>
          </a:p>
          <a:p>
            <a:pPr marL="109728" indent="0">
              <a:buNone/>
            </a:pPr>
            <a:endParaRPr lang="en-US" sz="2200" b="1" dirty="0"/>
          </a:p>
          <a:p>
            <a:pPr marL="109728" indent="0">
              <a:buNone/>
            </a:pPr>
            <a:r>
              <a:rPr lang="en-US" sz="2200" b="1" dirty="0"/>
              <a:t>Section: </a:t>
            </a:r>
            <a:r>
              <a:rPr lang="en-US" sz="2200" dirty="0"/>
              <a:t>Section 21, Section </a:t>
            </a:r>
            <a:r>
              <a:rPr lang="en-US" sz="2200" dirty="0" smtClean="0"/>
              <a:t>32 and Section 150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/>
              <a:t>Return to be filed with registrar: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Form 21 within 15 days from date of change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Form 26 within 15 days </a:t>
            </a:r>
            <a:r>
              <a:rPr lang="en-US" sz="2200" dirty="0" smtClean="0"/>
              <a:t>of passing of special resolution</a:t>
            </a: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endParaRPr lang="en-US" sz="2200" b="1" dirty="0"/>
          </a:p>
          <a:p>
            <a:pPr marL="109728" indent="0">
              <a:buNone/>
            </a:pPr>
            <a:r>
              <a:rPr lang="en-US" sz="2200" b="1" dirty="0"/>
              <a:t>	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6960"/>
          </a:xfrm>
        </p:spPr>
        <p:txBody>
          <a:bodyPr>
            <a:noAutofit/>
          </a:bodyPr>
          <a:lstStyle/>
          <a:p>
            <a:r>
              <a:rPr lang="en-US" sz="4400" dirty="0"/>
              <a:t>Change in registered office address</a:t>
            </a:r>
          </a:p>
        </p:txBody>
      </p:sp>
    </p:spTree>
    <p:extLst>
      <p:ext uri="{BB962C8B-B14F-4D97-AF65-F5344CB8AC3E}">
        <p14:creationId xmlns:p14="http://schemas.microsoft.com/office/powerpoint/2010/main" val="730421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81328"/>
            <a:ext cx="12192000" cy="4843272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en-US" sz="2800" b="1" dirty="0"/>
              <a:t>Applicable to: </a:t>
            </a:r>
            <a:r>
              <a:rPr lang="en-US" sz="2800" dirty="0"/>
              <a:t>Companies changing their principle line</a:t>
            </a:r>
          </a:p>
          <a:p>
            <a:pPr marL="109728" indent="0" algn="just">
              <a:buNone/>
            </a:pPr>
            <a:endParaRPr lang="en-US" sz="2800" dirty="0"/>
          </a:p>
          <a:p>
            <a:pPr marL="109728" indent="0" algn="just">
              <a:buNone/>
            </a:pPr>
            <a:r>
              <a:rPr lang="en-US" sz="2800" b="1" dirty="0"/>
              <a:t>Section: Section 32 </a:t>
            </a:r>
          </a:p>
          <a:p>
            <a:pPr marL="109728" indent="0" algn="just">
              <a:buNone/>
            </a:pPr>
            <a:endParaRPr lang="en-US" sz="2800" dirty="0"/>
          </a:p>
          <a:p>
            <a:pPr marL="109728" indent="0" algn="just">
              <a:buNone/>
            </a:pPr>
            <a:r>
              <a:rPr lang="en-US" sz="2800" b="1" dirty="0"/>
              <a:t>Return to be filed with registrar:</a:t>
            </a:r>
          </a:p>
          <a:p>
            <a:pPr marL="109728" indent="0" algn="just">
              <a:buNone/>
            </a:pPr>
            <a:endParaRPr lang="en-US" sz="2800" b="1" dirty="0"/>
          </a:p>
          <a:p>
            <a:pPr marL="109728" indent="0" algn="just">
              <a:buNone/>
            </a:pPr>
            <a:r>
              <a:rPr lang="en-US" b="1" dirty="0"/>
              <a:t>Form 26 </a:t>
            </a:r>
            <a:r>
              <a:rPr lang="en-US" dirty="0"/>
              <a:t>along-with amended copy of memorandum of </a:t>
            </a:r>
            <a:r>
              <a:rPr lang="en-US" dirty="0" smtClean="0"/>
              <a:t>association within 30 days of passing of Special Resolution</a:t>
            </a:r>
          </a:p>
          <a:p>
            <a:pPr marL="109728" indent="0" algn="just">
              <a:buNone/>
            </a:pPr>
            <a:endParaRPr lang="en-US" dirty="0" smtClean="0"/>
          </a:p>
          <a:p>
            <a:pPr marL="109728" indent="0" algn="just">
              <a:buNone/>
            </a:pPr>
            <a:r>
              <a:rPr lang="en-US" b="1" dirty="0" smtClean="0"/>
              <a:t>No Approval Required for change in principle line of business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52400"/>
            <a:ext cx="12192000" cy="1265238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effectLst/>
              </a:rPr>
              <a:t>Alteration in the principal line of business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8195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016000"/>
            <a:ext cx="11978640" cy="53086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en-US" sz="2200" b="1" dirty="0"/>
              <a:t>Applicable to: </a:t>
            </a:r>
            <a:r>
              <a:rPr lang="en-US" sz="2200" dirty="0"/>
              <a:t>All companies except SMC</a:t>
            </a:r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Section: </a:t>
            </a:r>
            <a:r>
              <a:rPr lang="en-US" sz="2200" dirty="0"/>
              <a:t>Sections 157, 161 and 162</a:t>
            </a:r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Time Frame: </a:t>
            </a:r>
            <a:r>
              <a:rPr lang="en-US" sz="2200" dirty="0"/>
              <a:t>First election of directors in first AGM and thereafter every 03 years</a:t>
            </a:r>
            <a:r>
              <a:rPr lang="en-US" sz="2200" b="1" dirty="0"/>
              <a:t>.</a:t>
            </a:r>
          </a:p>
          <a:p>
            <a:pPr marL="109728" indent="0" algn="just">
              <a:buNone/>
            </a:pPr>
            <a:endParaRPr lang="en-US" sz="2200" b="1" dirty="0"/>
          </a:p>
          <a:p>
            <a:pPr marL="109728" indent="0" algn="just">
              <a:buNone/>
            </a:pPr>
            <a:r>
              <a:rPr lang="en-US" sz="2200" b="1" dirty="0"/>
              <a:t>Return to be filed with registrar: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200" dirty="0"/>
              <a:t>Form 28;  and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200" dirty="0"/>
              <a:t>Form 29 </a:t>
            </a:r>
          </a:p>
          <a:p>
            <a:pPr marL="109728" indent="0" algn="just">
              <a:buNone/>
            </a:pPr>
            <a:r>
              <a:rPr lang="en-US" sz="2200" dirty="0"/>
              <a:t>within 15 days of </a:t>
            </a:r>
            <a:r>
              <a:rPr lang="en-US" sz="2200" dirty="0" smtClean="0"/>
              <a:t>election</a:t>
            </a:r>
            <a:endParaRPr lang="en-US" sz="2200" dirty="0"/>
          </a:p>
          <a:p>
            <a:pPr algn="just">
              <a:buFont typeface="Arial" panose="020B0604020202020204" pitchFamily="34" charset="0"/>
              <a:buChar char="•"/>
            </a:pPr>
            <a:endParaRPr lang="en-US" sz="2200" dirty="0"/>
          </a:p>
          <a:p>
            <a:pPr algn="just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76200"/>
            <a:ext cx="12192000" cy="1143000"/>
          </a:xfrm>
        </p:spPr>
        <p:txBody>
          <a:bodyPr>
            <a:noAutofit/>
          </a:bodyPr>
          <a:lstStyle/>
          <a:p>
            <a:r>
              <a:rPr lang="en-US" sz="4400" dirty="0"/>
              <a:t>Election of Directors</a:t>
            </a:r>
          </a:p>
        </p:txBody>
      </p:sp>
    </p:spTree>
    <p:extLst>
      <p:ext uri="{BB962C8B-B14F-4D97-AF65-F5344CB8AC3E}">
        <p14:creationId xmlns:p14="http://schemas.microsoft.com/office/powerpoint/2010/main" val="22974613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219200"/>
            <a:ext cx="12192000" cy="5181600"/>
          </a:xfrm>
        </p:spPr>
        <p:txBody>
          <a:bodyPr>
            <a:normAutofit fontScale="92500" lnSpcReduction="10000"/>
          </a:bodyPr>
          <a:lstStyle/>
          <a:p>
            <a:pPr marL="109728" indent="0" algn="just">
              <a:buNone/>
            </a:pPr>
            <a:endParaRPr lang="en-US" sz="2200" b="1" dirty="0"/>
          </a:p>
          <a:p>
            <a:pPr marL="109728" indent="0" algn="just">
              <a:buNone/>
            </a:pPr>
            <a:r>
              <a:rPr lang="en-US" sz="2200" b="1" dirty="0"/>
              <a:t>Applicable to: </a:t>
            </a:r>
            <a:r>
              <a:rPr lang="en-US" sz="2200" dirty="0"/>
              <a:t> </a:t>
            </a:r>
            <a:r>
              <a:rPr lang="en-US" sz="2200" dirty="0" smtClean="0"/>
              <a:t>All </a:t>
            </a:r>
            <a:r>
              <a:rPr lang="en-US" sz="2200" dirty="0"/>
              <a:t>companies for every change in directorship or </a:t>
            </a:r>
            <a:r>
              <a:rPr lang="en-US" sz="2200" dirty="0" smtClean="0"/>
              <a:t>CEO</a:t>
            </a:r>
          </a:p>
          <a:p>
            <a:pPr marL="109728" indent="0" algn="just">
              <a:buNone/>
            </a:pPr>
            <a:endParaRPr lang="en-US" sz="2200" dirty="0" smtClean="0"/>
          </a:p>
          <a:p>
            <a:pPr marL="109728" indent="0" algn="just">
              <a:buNone/>
            </a:pPr>
            <a:r>
              <a:rPr lang="en-US" sz="2200" b="1" dirty="0" smtClean="0"/>
              <a:t>Appointment of CEO:</a:t>
            </a:r>
            <a:r>
              <a:rPr lang="en-US" sz="2200" dirty="0" smtClean="0"/>
              <a:t> Within </a:t>
            </a:r>
            <a:r>
              <a:rPr lang="en-US" sz="2200" dirty="0"/>
              <a:t>fourteen days from the date of election of directors </a:t>
            </a:r>
            <a:r>
              <a:rPr lang="en-US" sz="2200" dirty="0" smtClean="0"/>
              <a:t>or </a:t>
            </a:r>
            <a:r>
              <a:rPr lang="en-US" sz="2200" dirty="0"/>
              <a:t>the office of the chief executive falling </a:t>
            </a:r>
            <a:r>
              <a:rPr lang="en-US" sz="2200" dirty="0" smtClean="0"/>
              <a:t>vacant;</a:t>
            </a:r>
          </a:p>
          <a:p>
            <a:pPr marL="109728" indent="0" algn="just">
              <a:buNone/>
            </a:pPr>
            <a:r>
              <a:rPr lang="en-US" sz="2200" b="1" dirty="0" smtClean="0"/>
              <a:t>Casual Vacancy of Directors:</a:t>
            </a:r>
            <a:r>
              <a:rPr lang="en-US" sz="2200" dirty="0"/>
              <a:t> </a:t>
            </a:r>
            <a:r>
              <a:rPr lang="en-US" sz="2200" dirty="0" smtClean="0"/>
              <a:t>At </a:t>
            </a:r>
            <a:r>
              <a:rPr lang="en-US" sz="2200" dirty="0"/>
              <a:t>the earliest but not later than ninety days from the date, the vacancy occurred. </a:t>
            </a:r>
            <a:endParaRPr lang="en-US" sz="2200" b="1" dirty="0"/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Section: </a:t>
            </a:r>
            <a:r>
              <a:rPr lang="en-US" sz="2200" dirty="0"/>
              <a:t>Section </a:t>
            </a:r>
            <a:r>
              <a:rPr lang="en-US" sz="2200" dirty="0" smtClean="0"/>
              <a:t>155,167, </a:t>
            </a:r>
            <a:r>
              <a:rPr lang="en-US" sz="2200" dirty="0"/>
              <a:t>187</a:t>
            </a:r>
            <a:r>
              <a:rPr lang="en-US" sz="2200" dirty="0" smtClean="0"/>
              <a:t> </a:t>
            </a:r>
            <a:r>
              <a:rPr lang="en-US" sz="2200" dirty="0"/>
              <a:t>and 197</a:t>
            </a:r>
          </a:p>
          <a:p>
            <a:pPr marL="109728" indent="0" algn="just">
              <a:buNone/>
            </a:pPr>
            <a:endParaRPr lang="en-US" sz="2200" b="1" dirty="0"/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Return to be filed with registrar: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200" dirty="0"/>
              <a:t>Form 28;  and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200" dirty="0"/>
              <a:t>Form 29 </a:t>
            </a:r>
          </a:p>
          <a:p>
            <a:pPr marL="109728" indent="0" algn="just">
              <a:buNone/>
            </a:pPr>
            <a:r>
              <a:rPr lang="en-US" sz="2200" dirty="0"/>
              <a:t>within 15 days of appointment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513840"/>
          </a:xfrm>
        </p:spPr>
        <p:txBody>
          <a:bodyPr>
            <a:normAutofit/>
          </a:bodyPr>
          <a:lstStyle/>
          <a:p>
            <a:r>
              <a:rPr lang="en-US" sz="4400" dirty="0"/>
              <a:t>Appointment of director, chief executive </a:t>
            </a:r>
            <a:r>
              <a:rPr lang="en-US" sz="2200" dirty="0"/>
              <a:t/>
            </a:r>
            <a:br>
              <a:rPr lang="en-US" sz="2200" dirty="0"/>
            </a:b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9058523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990600"/>
            <a:ext cx="12192000" cy="54102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en-US" sz="2200" b="1" dirty="0"/>
              <a:t>Applicable to:</a:t>
            </a:r>
            <a:r>
              <a:rPr lang="en-US" sz="2200" dirty="0"/>
              <a:t> All public companies having share capital</a:t>
            </a:r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Section: </a:t>
            </a:r>
            <a:r>
              <a:rPr lang="en-US" sz="2200" dirty="0"/>
              <a:t>Section 131 </a:t>
            </a:r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Time Frame: </a:t>
            </a:r>
            <a:r>
              <a:rPr lang="en-US" sz="2200" dirty="0"/>
              <a:t>Within 180 days from date at which company is entitled to commence business or within 09 months from incorporation whichever earlier</a:t>
            </a:r>
          </a:p>
          <a:p>
            <a:pPr marL="109728" indent="0" algn="just">
              <a:buNone/>
            </a:pPr>
            <a:r>
              <a:rPr lang="en-US" sz="2200" b="1" dirty="0"/>
              <a:t>Note</a:t>
            </a:r>
            <a:r>
              <a:rPr lang="en-US" sz="2200" dirty="0"/>
              <a:t>:- If first AGM is decided to be held earlier, no statutory meeting shall be </a:t>
            </a:r>
            <a:r>
              <a:rPr lang="en-US" sz="2200" dirty="0" smtClean="0"/>
              <a:t>required.</a:t>
            </a:r>
            <a:endParaRPr lang="en-US" sz="2200" dirty="0"/>
          </a:p>
          <a:p>
            <a:pPr marL="109728" indent="0" algn="just">
              <a:buNone/>
            </a:pPr>
            <a:endParaRPr lang="en-US" sz="2200" dirty="0"/>
          </a:p>
          <a:p>
            <a:pPr marL="109728" indent="0" algn="just">
              <a:buNone/>
            </a:pPr>
            <a:r>
              <a:rPr lang="en-US" sz="2200" b="1" dirty="0"/>
              <a:t>Return to be filed with registrar:</a:t>
            </a:r>
          </a:p>
          <a:p>
            <a:pPr marL="109728" indent="0" algn="just">
              <a:buNone/>
            </a:pPr>
            <a:r>
              <a:rPr lang="en-US" sz="2200" dirty="0"/>
              <a:t>Certified copy of statutory report on </a:t>
            </a:r>
            <a:r>
              <a:rPr lang="en-US" sz="2200" b="1" dirty="0"/>
              <a:t>Form 25, </a:t>
            </a:r>
            <a:r>
              <a:rPr lang="en-US" sz="2200" dirty="0"/>
              <a:t>along with report of auditors at least 21 days before meeting.</a:t>
            </a:r>
          </a:p>
          <a:p>
            <a:pPr marL="109728" indent="0" algn="just">
              <a:buNone/>
            </a:pPr>
            <a:r>
              <a:rPr lang="en-US" sz="2200" b="1" dirty="0"/>
              <a:t>  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90600"/>
          </a:xfrm>
        </p:spPr>
        <p:txBody>
          <a:bodyPr>
            <a:normAutofit/>
          </a:bodyPr>
          <a:lstStyle/>
          <a:p>
            <a:r>
              <a:rPr lang="en-US" sz="4400" dirty="0"/>
              <a:t>Statutory meeting </a:t>
            </a:r>
          </a:p>
        </p:txBody>
      </p:sp>
    </p:spTree>
    <p:extLst>
      <p:ext uri="{BB962C8B-B14F-4D97-AF65-F5344CB8AC3E}">
        <p14:creationId xmlns:p14="http://schemas.microsoft.com/office/powerpoint/2010/main" val="104366441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2080" y="1481328"/>
            <a:ext cx="12059920" cy="484327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200" b="1" dirty="0"/>
              <a:t>Applicable to:</a:t>
            </a:r>
            <a:r>
              <a:rPr lang="en-US" sz="2200" dirty="0"/>
              <a:t> All companies having share capital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/>
              <a:t>Section:</a:t>
            </a:r>
            <a:r>
              <a:rPr lang="en-US" sz="2200" dirty="0"/>
              <a:t> Sections 85 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 smtClean="0"/>
              <a:t>Return </a:t>
            </a:r>
            <a:r>
              <a:rPr lang="en-US" sz="2200" b="1" dirty="0"/>
              <a:t>to be filed with registrar</a:t>
            </a:r>
            <a:r>
              <a:rPr lang="en-US" sz="2200" b="1" dirty="0" smtClean="0"/>
              <a:t>:</a:t>
            </a:r>
          </a:p>
          <a:p>
            <a:pPr marL="109728" indent="0">
              <a:buNone/>
            </a:pPr>
            <a:endParaRPr lang="en-US" sz="2200" b="1" dirty="0"/>
          </a:p>
          <a:p>
            <a:pPr marL="109728" indent="0">
              <a:buNone/>
            </a:pPr>
            <a:r>
              <a:rPr lang="en-US" sz="2200" b="1" dirty="0"/>
              <a:t>Form </a:t>
            </a:r>
            <a:r>
              <a:rPr lang="en-US" sz="2200" b="1" dirty="0" smtClean="0"/>
              <a:t>7; and </a:t>
            </a:r>
          </a:p>
          <a:p>
            <a:pPr marL="109728" indent="0">
              <a:buNone/>
            </a:pPr>
            <a:r>
              <a:rPr lang="en-US" sz="2200" b="1" dirty="0" smtClean="0"/>
              <a:t>Form 26</a:t>
            </a:r>
          </a:p>
          <a:p>
            <a:pPr marL="109728" indent="0">
              <a:buNone/>
            </a:pPr>
            <a:r>
              <a:rPr lang="en-US" sz="2200" dirty="0" smtClean="0"/>
              <a:t>within </a:t>
            </a:r>
            <a:r>
              <a:rPr lang="en-US" sz="2200" dirty="0"/>
              <a:t>15 days of passing of special resolution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2080" y="0"/>
            <a:ext cx="10535920" cy="1143000"/>
          </a:xfrm>
        </p:spPr>
        <p:txBody>
          <a:bodyPr>
            <a:noAutofit/>
          </a:bodyPr>
          <a:lstStyle/>
          <a:p>
            <a:r>
              <a:rPr lang="en-US" sz="4400" dirty="0"/>
              <a:t>Increase in authorized capital</a:t>
            </a:r>
          </a:p>
        </p:txBody>
      </p:sp>
    </p:spTree>
    <p:extLst>
      <p:ext uri="{BB962C8B-B14F-4D97-AF65-F5344CB8AC3E}">
        <p14:creationId xmlns:p14="http://schemas.microsoft.com/office/powerpoint/2010/main" val="156198262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43001"/>
            <a:ext cx="12192000" cy="4864291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/>
              <a:t>Applicable to: </a:t>
            </a:r>
            <a:r>
              <a:rPr lang="en-US" sz="2200" dirty="0"/>
              <a:t>Private Companies or public unlisted companies 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/>
              <a:t>Section: </a:t>
            </a:r>
            <a:r>
              <a:rPr lang="en-US" sz="2200" dirty="0"/>
              <a:t>Section </a:t>
            </a:r>
            <a:r>
              <a:rPr lang="en-US" sz="2200" dirty="0" smtClean="0"/>
              <a:t>74/76 read with Rule 12 B of the Companies(General Provisions and Forms) Rules,1985</a:t>
            </a:r>
            <a:endParaRPr lang="en-US" sz="2200" dirty="0"/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 smtClean="0"/>
              <a:t>Return </a:t>
            </a:r>
            <a:r>
              <a:rPr lang="en-US" sz="2200" b="1" dirty="0"/>
              <a:t>to be filed with registrar: </a:t>
            </a:r>
            <a:endParaRPr lang="en-US" sz="2200" b="1" dirty="0" smtClean="0"/>
          </a:p>
          <a:p>
            <a:pPr marL="109728" indent="0">
              <a:buNone/>
            </a:pPr>
            <a:endParaRPr lang="en-US" sz="2200" b="1" dirty="0" smtClean="0"/>
          </a:p>
          <a:p>
            <a:pPr marL="109728" indent="0">
              <a:buNone/>
            </a:pPr>
            <a:r>
              <a:rPr lang="en-US" sz="2200" b="1" dirty="0" smtClean="0"/>
              <a:t>Form 3A </a:t>
            </a:r>
            <a:r>
              <a:rPr lang="en-US" sz="2200" dirty="0" smtClean="0"/>
              <a:t>within </a:t>
            </a:r>
            <a:r>
              <a:rPr lang="en-US" sz="2200" dirty="0"/>
              <a:t>15 days from the registration of transfer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endParaRPr 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320"/>
            <a:ext cx="12192000" cy="1143318"/>
          </a:xfrm>
        </p:spPr>
        <p:txBody>
          <a:bodyPr>
            <a:noAutofit/>
          </a:bodyPr>
          <a:lstStyle/>
          <a:p>
            <a:r>
              <a:rPr lang="en-US" sz="4400" dirty="0"/>
              <a:t>Share transfer return </a:t>
            </a:r>
          </a:p>
        </p:txBody>
      </p:sp>
    </p:spTree>
    <p:extLst>
      <p:ext uri="{BB962C8B-B14F-4D97-AF65-F5344CB8AC3E}">
        <p14:creationId xmlns:p14="http://schemas.microsoft.com/office/powerpoint/2010/main" val="520792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45756" y="0"/>
            <a:ext cx="10060459" cy="84025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/>
              <a:t>Application: Capital Structure &amp; Director/Subscriber’s Data</a:t>
            </a:r>
            <a:br>
              <a:rPr lang="en-US" sz="2800" dirty="0" smtClean="0"/>
            </a:br>
            <a:r>
              <a:rPr lang="en-US" sz="2800" dirty="0" smtClean="0"/>
              <a:t>(Continued)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275" y="6353776"/>
            <a:ext cx="5111931" cy="504224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Enter the required data.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28" y="840259"/>
            <a:ext cx="7860489" cy="54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19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32080" y="1295400"/>
            <a:ext cx="12202160" cy="5105400"/>
          </a:xfrm>
        </p:spPr>
        <p:txBody>
          <a:bodyPr>
            <a:normAutofit fontScale="92500" lnSpcReduction="20000"/>
          </a:bodyPr>
          <a:lstStyle/>
          <a:p>
            <a:pPr marL="109728" indent="0" algn="just">
              <a:buNone/>
            </a:pPr>
            <a:r>
              <a:rPr lang="en-US" sz="3300" b="1" dirty="0"/>
              <a:t>Registration/  modification of mortgage or charge or pledge</a:t>
            </a:r>
          </a:p>
          <a:p>
            <a:pPr marL="109728" indent="0" algn="just">
              <a:buNone/>
            </a:pPr>
            <a:endParaRPr lang="en-US" sz="3300" b="1" dirty="0"/>
          </a:p>
          <a:p>
            <a:pPr marL="109728" indent="0">
              <a:buNone/>
            </a:pPr>
            <a:r>
              <a:rPr lang="en-US" sz="2800" b="1" dirty="0"/>
              <a:t>Section: Section </a:t>
            </a:r>
            <a:r>
              <a:rPr lang="en-US" sz="2800" dirty="0"/>
              <a:t>100, 106 &amp; </a:t>
            </a:r>
            <a:r>
              <a:rPr lang="en-US" dirty="0" smtClean="0"/>
              <a:t>448</a:t>
            </a:r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b="1" dirty="0" smtClean="0"/>
              <a:t>Time Frame: </a:t>
            </a:r>
            <a:r>
              <a:rPr lang="en-US" dirty="0" smtClean="0"/>
              <a:t>Within </a:t>
            </a:r>
            <a:r>
              <a:rPr lang="en-US" dirty="0"/>
              <a:t>30 days of creation / modification</a:t>
            </a:r>
            <a:endParaRPr lang="en-US" sz="2800" dirty="0"/>
          </a:p>
          <a:p>
            <a:pPr marL="109728" indent="0">
              <a:buNone/>
            </a:pPr>
            <a:endParaRPr lang="en-US" sz="2800" b="1" dirty="0"/>
          </a:p>
          <a:p>
            <a:pPr marL="109728" indent="0">
              <a:buNone/>
            </a:pPr>
            <a:r>
              <a:rPr lang="en-US" sz="2800" b="1" dirty="0"/>
              <a:t>Return to be filed with registrar:</a:t>
            </a:r>
          </a:p>
          <a:p>
            <a:pPr marL="109728" indent="0">
              <a:buNone/>
            </a:pPr>
            <a:endParaRPr lang="en-US" sz="2800" b="1" dirty="0"/>
          </a:p>
          <a:p>
            <a:pPr marL="109728" indent="0">
              <a:buNone/>
            </a:pPr>
            <a:r>
              <a:rPr lang="en-US" b="1" dirty="0" smtClean="0"/>
              <a:t>Form 10: </a:t>
            </a:r>
            <a:r>
              <a:rPr lang="en-US" dirty="0" smtClean="0"/>
              <a:t>Particulars of Mortgages, Charges etc.</a:t>
            </a:r>
          </a:p>
          <a:p>
            <a:pPr marL="109728" indent="0">
              <a:buNone/>
            </a:pPr>
            <a:r>
              <a:rPr lang="en-US" b="1" dirty="0" smtClean="0"/>
              <a:t>Form 16:</a:t>
            </a:r>
            <a:r>
              <a:rPr lang="en-US" dirty="0"/>
              <a:t> Particulars </a:t>
            </a:r>
            <a:r>
              <a:rPr lang="en-US" dirty="0" smtClean="0"/>
              <a:t>of modification of Mortgages, Charges </a:t>
            </a:r>
            <a:r>
              <a:rPr lang="en-US" dirty="0"/>
              <a:t>etc.</a:t>
            </a:r>
            <a:endParaRPr lang="en-US" b="1" dirty="0" smtClean="0"/>
          </a:p>
          <a:p>
            <a:pPr marL="109728" indent="0">
              <a:buNone/>
            </a:pPr>
            <a:endParaRPr lang="en-US" dirty="0" smtClean="0"/>
          </a:p>
          <a:p>
            <a:pPr marL="109728" indent="0" algn="just">
              <a:buNone/>
            </a:pPr>
            <a:r>
              <a:rPr lang="en-US" dirty="0" smtClean="0"/>
              <a:t>Along </a:t>
            </a:r>
            <a:r>
              <a:rPr lang="en-US" dirty="0"/>
              <a:t>with verified copy of charge creating/ modification </a:t>
            </a:r>
            <a:r>
              <a:rPr lang="en-US" dirty="0" smtClean="0"/>
              <a:t>instruments &amp; Affidavit (for correctness of submitted documents)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76200"/>
            <a:ext cx="12192000" cy="1341438"/>
          </a:xfrm>
        </p:spPr>
        <p:txBody>
          <a:bodyPr>
            <a:normAutofit/>
          </a:bodyPr>
          <a:lstStyle/>
          <a:p>
            <a:r>
              <a:rPr lang="en-US" sz="4000" dirty="0"/>
              <a:t>REGISTRATION OF MORTGAGES, CHARGES</a:t>
            </a:r>
          </a:p>
        </p:txBody>
      </p:sp>
    </p:spTree>
    <p:extLst>
      <p:ext uri="{BB962C8B-B14F-4D97-AF65-F5344CB8AC3E}">
        <p14:creationId xmlns:p14="http://schemas.microsoft.com/office/powerpoint/2010/main" val="15333462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81328"/>
            <a:ext cx="12192000" cy="4995672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sz="3000" b="1" dirty="0"/>
              <a:t>Satisfaction of mortgage or charge or pledge</a:t>
            </a:r>
          </a:p>
          <a:p>
            <a:pPr marL="109728" indent="0">
              <a:buNone/>
            </a:pPr>
            <a:endParaRPr lang="en-US" sz="2800" b="1" dirty="0"/>
          </a:p>
          <a:p>
            <a:pPr marL="109728" indent="0">
              <a:buNone/>
            </a:pPr>
            <a:r>
              <a:rPr lang="en-US" sz="2800" b="1" dirty="0"/>
              <a:t>Section: </a:t>
            </a:r>
            <a:r>
              <a:rPr lang="en-US" dirty="0"/>
              <a:t>Section 109, </a:t>
            </a:r>
            <a:r>
              <a:rPr lang="en-US" dirty="0" smtClean="0"/>
              <a:t>448</a:t>
            </a:r>
          </a:p>
          <a:p>
            <a:pPr marL="109728" indent="0">
              <a:buNone/>
            </a:pPr>
            <a:endParaRPr lang="en-US" b="1" dirty="0"/>
          </a:p>
          <a:p>
            <a:pPr marL="109728" indent="0">
              <a:buNone/>
            </a:pPr>
            <a:r>
              <a:rPr lang="en-US" b="1" dirty="0" smtClean="0"/>
              <a:t>Time </a:t>
            </a:r>
            <a:r>
              <a:rPr lang="en-US" b="1" dirty="0"/>
              <a:t>Frame: </a:t>
            </a:r>
            <a:r>
              <a:rPr lang="en-US" dirty="0"/>
              <a:t>Within 30 days of satisfaction</a:t>
            </a:r>
            <a:endParaRPr lang="en-US" sz="2800" dirty="0"/>
          </a:p>
          <a:p>
            <a:pPr marL="109728" indent="0">
              <a:buNone/>
            </a:pPr>
            <a:endParaRPr lang="en-US" sz="2800" b="1" dirty="0"/>
          </a:p>
          <a:p>
            <a:pPr marL="109728" indent="0">
              <a:buNone/>
            </a:pPr>
            <a:r>
              <a:rPr lang="en-US" sz="2800" b="1" dirty="0"/>
              <a:t>Return to be filed with registrar:</a:t>
            </a:r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b="1" dirty="0" smtClean="0"/>
              <a:t>Form 17:</a:t>
            </a:r>
            <a:r>
              <a:rPr lang="en-US" dirty="0"/>
              <a:t> </a:t>
            </a:r>
            <a:r>
              <a:rPr lang="en-US" dirty="0" smtClean="0"/>
              <a:t>Memorandum of complete satisfaction of Mortgages</a:t>
            </a:r>
            <a:r>
              <a:rPr lang="en-US" dirty="0"/>
              <a:t>, Charges etc.</a:t>
            </a:r>
            <a:endParaRPr lang="en-US" b="1" dirty="0"/>
          </a:p>
          <a:p>
            <a:pPr marL="109728" indent="0">
              <a:buNone/>
            </a:pPr>
            <a:endParaRPr lang="en-US" dirty="0"/>
          </a:p>
          <a:p>
            <a:pPr marL="109728" indent="0" algn="just">
              <a:buNone/>
            </a:pPr>
            <a:r>
              <a:rPr lang="en-US" dirty="0"/>
              <a:t>A</a:t>
            </a:r>
            <a:r>
              <a:rPr lang="en-US" dirty="0" smtClean="0"/>
              <a:t>long </a:t>
            </a:r>
            <a:r>
              <a:rPr lang="en-US" dirty="0"/>
              <a:t>with along with memorandum of satisfaction of mortgage or charge and NOC on behalf of mortgage/ charge holder. </a:t>
            </a:r>
          </a:p>
          <a:p>
            <a:pPr marL="109728" indent="0">
              <a:buNone/>
            </a:pP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52400"/>
            <a:ext cx="12192000" cy="1265238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REGISTRATION OF MORTGAGES, CHARGES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39203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43000"/>
            <a:ext cx="12090400" cy="5181600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US" sz="2200" b="1" dirty="0"/>
              <a:t>Applicable to: </a:t>
            </a:r>
            <a:r>
              <a:rPr lang="en-US" sz="2200" dirty="0"/>
              <a:t>All companies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/>
              <a:t>Section: </a:t>
            </a:r>
            <a:r>
              <a:rPr lang="en-US" sz="2200" dirty="0"/>
              <a:t>Sections 70 and 83 read with Rule 12 </a:t>
            </a:r>
            <a:r>
              <a:rPr lang="en-US" sz="2200" dirty="0" smtClean="0"/>
              <a:t>C </a:t>
            </a:r>
            <a:r>
              <a:rPr lang="en-US" sz="2200" dirty="0"/>
              <a:t>of the Companies(General Provisions and Forms) Rules,1985</a:t>
            </a:r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endParaRPr lang="en-US" sz="2200" dirty="0"/>
          </a:p>
          <a:p>
            <a:pPr marL="109728" indent="0">
              <a:buNone/>
            </a:pPr>
            <a:r>
              <a:rPr lang="en-US" sz="2200" b="1" dirty="0"/>
              <a:t>Return to be filed with registrar:</a:t>
            </a:r>
          </a:p>
          <a:p>
            <a:pPr marL="109728" indent="0">
              <a:buNone/>
            </a:pPr>
            <a:endParaRPr lang="en-US" sz="2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/>
              <a:t>Form </a:t>
            </a:r>
            <a:r>
              <a:rPr lang="en-US" sz="2200" b="1" dirty="0" smtClean="0"/>
              <a:t>3B</a:t>
            </a:r>
            <a:r>
              <a:rPr lang="en-US" sz="2200" dirty="0" smtClean="0"/>
              <a:t> </a:t>
            </a:r>
            <a:r>
              <a:rPr lang="en-US" sz="2200" dirty="0"/>
              <a:t>simultaneously </a:t>
            </a:r>
            <a:r>
              <a:rPr lang="en-US" sz="2200" dirty="0" smtClean="0"/>
              <a:t>with dispatch to members(at least 15 days before the last date of acceptance of offer)</a:t>
            </a: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/>
              <a:t>Form 3 </a:t>
            </a:r>
            <a:r>
              <a:rPr lang="en-US" sz="2200" dirty="0"/>
              <a:t>within 45 days from allotment of shares along with auditor report or where it is not mandatory to appoint an auditor, from a practicing CA or CMA.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2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304800"/>
            <a:ext cx="12192000" cy="609600"/>
          </a:xfrm>
        </p:spPr>
        <p:txBody>
          <a:bodyPr>
            <a:noAutofit/>
          </a:bodyPr>
          <a:lstStyle/>
          <a:p>
            <a:r>
              <a:rPr lang="en-US" sz="4400" dirty="0"/>
              <a:t>Further allotment of shares </a:t>
            </a:r>
          </a:p>
        </p:txBody>
      </p:sp>
    </p:spTree>
    <p:extLst>
      <p:ext uri="{BB962C8B-B14F-4D97-AF65-F5344CB8AC3E}">
        <p14:creationId xmlns:p14="http://schemas.microsoft.com/office/powerpoint/2010/main" val="165948732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4655" y="1481329"/>
            <a:ext cx="12127345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800" b="1" dirty="0"/>
              <a:t>Applicable to: </a:t>
            </a:r>
            <a:r>
              <a:rPr lang="en-US" sz="2800" dirty="0"/>
              <a:t>All companies</a:t>
            </a:r>
          </a:p>
          <a:p>
            <a:pPr marL="109728" indent="0">
              <a:buNone/>
            </a:pPr>
            <a:endParaRPr lang="en-US" sz="2800" dirty="0"/>
          </a:p>
          <a:p>
            <a:pPr marL="109728" indent="0">
              <a:buNone/>
            </a:pPr>
            <a:r>
              <a:rPr lang="en-US" sz="2800" b="1" dirty="0"/>
              <a:t>Section: </a:t>
            </a:r>
            <a:r>
              <a:rPr lang="en-US" sz="2800" dirty="0" smtClean="0"/>
              <a:t>Section 150</a:t>
            </a:r>
            <a:endParaRPr lang="en-US" sz="2800" dirty="0"/>
          </a:p>
          <a:p>
            <a:pPr marL="109728" indent="0">
              <a:buNone/>
            </a:pPr>
            <a:endParaRPr lang="en-US" sz="2800" dirty="0"/>
          </a:p>
          <a:p>
            <a:pPr marL="109728" indent="0">
              <a:buNone/>
            </a:pPr>
            <a:r>
              <a:rPr lang="en-US" sz="2800" b="1" dirty="0" smtClean="0"/>
              <a:t>Return </a:t>
            </a:r>
            <a:r>
              <a:rPr lang="en-US" sz="2800" b="1" dirty="0"/>
              <a:t>to be filed with registrar:</a:t>
            </a:r>
          </a:p>
          <a:p>
            <a:pPr marL="109728" indent="0">
              <a:buNone/>
            </a:pPr>
            <a:endParaRPr lang="en-US" sz="2800" b="1" dirty="0"/>
          </a:p>
          <a:p>
            <a:pPr marL="109728" indent="0">
              <a:buNone/>
            </a:pPr>
            <a:r>
              <a:rPr lang="en-US" sz="2800" b="1" dirty="0" smtClean="0"/>
              <a:t>Form 26 </a:t>
            </a:r>
            <a:r>
              <a:rPr lang="en-US" sz="2800" dirty="0" smtClean="0"/>
              <a:t>within fifteen (15) days of passing of special resolution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655" y="73891"/>
            <a:ext cx="12127345" cy="1343747"/>
          </a:xfrm>
        </p:spPr>
        <p:txBody>
          <a:bodyPr>
            <a:normAutofit/>
          </a:bodyPr>
          <a:lstStyle/>
          <a:p>
            <a:r>
              <a:rPr lang="en-US" dirty="0" smtClean="0"/>
              <a:t>Filling of Special Resolutions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1546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524000"/>
            <a:ext cx="8229600" cy="2514600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70406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854" y="358344"/>
            <a:ext cx="8709454" cy="1087394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Application: Date &amp; Signatory Details</a:t>
            </a:r>
            <a:br>
              <a:rPr lang="en-US" sz="2800" dirty="0" smtClean="0"/>
            </a:br>
            <a:r>
              <a:rPr lang="en-US" sz="2800" dirty="0" smtClean="0"/>
              <a:t>(Continued)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430427" y="6400800"/>
            <a:ext cx="8909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Click “Continue” after completing the application form.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79" y="1815738"/>
            <a:ext cx="8647316" cy="3458364"/>
          </a:xfrm>
        </p:spPr>
      </p:pic>
    </p:spTree>
    <p:extLst>
      <p:ext uri="{BB962C8B-B14F-4D97-AF65-F5344CB8AC3E}">
        <p14:creationId xmlns:p14="http://schemas.microsoft.com/office/powerpoint/2010/main" val="253620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880" y="-130629"/>
            <a:ext cx="7615645" cy="1020315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Update the application form if needed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88207" y="6390495"/>
            <a:ext cx="7549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Click “Update the Form(s) Data” to update the form if needed.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36" y="666204"/>
            <a:ext cx="7540534" cy="5617031"/>
          </a:xfrm>
        </p:spPr>
      </p:pic>
    </p:spTree>
    <p:extLst>
      <p:ext uri="{BB962C8B-B14F-4D97-AF65-F5344CB8AC3E}">
        <p14:creationId xmlns:p14="http://schemas.microsoft.com/office/powerpoint/2010/main" val="338405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SECP Color">
      <a:dk1>
        <a:srgbClr val="126C65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txDef>
      <a:spPr/>
      <a:bodyPr vert="horz" lIns="91440" tIns="45720" rIns="91440" bIns="45720" rtlCol="0" anchor="ctr"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me1" id="{4C9FF6A0-375D-4252-86BB-20CF7D13D9CB}" vid="{7C52D82E-F54E-4EDB-B735-03AF36AE3C54}"/>
    </a:ext>
  </a:extLst>
</a:theme>
</file>

<file path=ppt/theme/theme2.xml><?xml version="1.0" encoding="utf-8"?>
<a:theme xmlns:a="http://schemas.openxmlformats.org/drawingml/2006/main" name="SECP_Presentation_template_FINAL">
  <a:themeElements>
    <a:clrScheme name="SECP Color">
      <a:dk1>
        <a:srgbClr val="126C65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txDef>
      <a:spPr/>
      <a:bodyPr vert="horz" lIns="91440" tIns="45720" rIns="91440" bIns="45720" rtlCol="0" anchor="ctr"/>
      <a:lstStyle>
        <a:defPPr algn="l"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1703</TotalTime>
  <Words>2834</Words>
  <Application>Microsoft Office PowerPoint</Application>
  <PresentationFormat>Widescreen</PresentationFormat>
  <Paragraphs>401</Paragraphs>
  <Slides>74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74</vt:i4>
      </vt:variant>
    </vt:vector>
  </HeadingPairs>
  <TitlesOfParts>
    <vt:vector size="85" baseType="lpstr">
      <vt:lpstr>Arial</vt:lpstr>
      <vt:lpstr>Batang</vt:lpstr>
      <vt:lpstr>Calibri</vt:lpstr>
      <vt:lpstr>Myriad Pro</vt:lpstr>
      <vt:lpstr>Myriad Web Pro</vt:lpstr>
      <vt:lpstr>Verdana</vt:lpstr>
      <vt:lpstr>Wingdings</vt:lpstr>
      <vt:lpstr>Wingdings 2</vt:lpstr>
      <vt:lpstr>Wingdings 3</vt:lpstr>
      <vt:lpstr>Theme1</vt:lpstr>
      <vt:lpstr>SECP_Presentation_template_FINAL</vt:lpstr>
      <vt:lpstr>   Name Reservation &amp; Company Incorporation (Combined Process) with FBR Integration   </vt:lpstr>
      <vt:lpstr>Login to User Account</vt:lpstr>
      <vt:lpstr>Opt for Combined Process (Name Reservation and Incorporation)</vt:lpstr>
      <vt:lpstr>Application: Company Name Reservation Details</vt:lpstr>
      <vt:lpstr>Application: Payment, Applicant, and Declarant Details (Continued)</vt:lpstr>
      <vt:lpstr>Application: Company Information (Continued)</vt:lpstr>
      <vt:lpstr>Application: Capital Structure &amp; Director/Subscriber’s Data (Continued)</vt:lpstr>
      <vt:lpstr>Application: Date &amp; Signatory Details (Continued)</vt:lpstr>
      <vt:lpstr>Update the application form if needed</vt:lpstr>
      <vt:lpstr>Save the updated Application Form</vt:lpstr>
      <vt:lpstr>Officer Additional Information</vt:lpstr>
      <vt:lpstr>If Company Officers have NTNs already</vt:lpstr>
      <vt:lpstr>If Company Officers do not have NTNs</vt:lpstr>
      <vt:lpstr>Officer Additional Information</vt:lpstr>
      <vt:lpstr>Going back to the Main Screen</vt:lpstr>
      <vt:lpstr>Attachment for Company Name Reservation</vt:lpstr>
      <vt:lpstr>Attachment for Company Name Reservation (Continued)</vt:lpstr>
      <vt:lpstr>Attachment for Company Incorporation</vt:lpstr>
      <vt:lpstr>Attachment for Company Incorporation (Continued)</vt:lpstr>
      <vt:lpstr>View MOA generated automatically</vt:lpstr>
      <vt:lpstr>View MOA generated automatically (Continued)</vt:lpstr>
      <vt:lpstr>View MOA generated automatically (Continued)</vt:lpstr>
      <vt:lpstr>View MOA generated automatically (Continued)</vt:lpstr>
      <vt:lpstr>View AOA generated automatically</vt:lpstr>
      <vt:lpstr>View AOA generated automatically (Continued)</vt:lpstr>
      <vt:lpstr>View AOA generated automatically (Continued)</vt:lpstr>
      <vt:lpstr>View AOA generated automatically (Continued)</vt:lpstr>
      <vt:lpstr>Open Bank Challan generated automatically</vt:lpstr>
      <vt:lpstr>Save Bank Challan generated Automatically</vt:lpstr>
      <vt:lpstr>Sign Prepared Forms digitally</vt:lpstr>
      <vt:lpstr>Enter User PINs, Apply User PINs, and Submit Process to SECP</vt:lpstr>
      <vt:lpstr>Enter User PINs, Apply User PINs, and Submit Process to SECP (Continued)</vt:lpstr>
      <vt:lpstr>Due applicable fee payment intimation</vt:lpstr>
      <vt:lpstr>Taking printout of the Bank Challan saved</vt:lpstr>
      <vt:lpstr>Taking printout of the Bank Challan saved (Continued)</vt:lpstr>
      <vt:lpstr>Taking printout of the Bank Challan saved (Continued)</vt:lpstr>
      <vt:lpstr>Taking printout of the Bank Challan saved (Continued)</vt:lpstr>
      <vt:lpstr>Taking printout of the Bank Challan saved (Continued)</vt:lpstr>
      <vt:lpstr>Going back to the Main Screen</vt:lpstr>
      <vt:lpstr>Logout of User Account</vt:lpstr>
      <vt:lpstr>Completion of Incorporation and NTN Registration Process</vt:lpstr>
      <vt:lpstr>PowerPoint Presentation</vt:lpstr>
      <vt:lpstr>PowerPoint Presentation</vt:lpstr>
      <vt:lpstr>PowerPoint Presentation</vt:lpstr>
      <vt:lpstr> Establishment of registered office:  </vt:lpstr>
      <vt:lpstr> Payment of subscription money  </vt:lpstr>
      <vt:lpstr>Appointment of Company Secretary </vt:lpstr>
      <vt:lpstr> Appointment of First Auditor</vt:lpstr>
      <vt:lpstr>Qualification of Auditor (Section 247)</vt:lpstr>
      <vt:lpstr>Appointment of Legal Advisor</vt:lpstr>
      <vt:lpstr>PowerPoint Presentation</vt:lpstr>
      <vt:lpstr>Holding of Annual General Meeting (AGM) </vt:lpstr>
      <vt:lpstr>Filing of Annual Return</vt:lpstr>
      <vt:lpstr>Filing of Annual Return</vt:lpstr>
      <vt:lpstr>Filing of Financial statements </vt:lpstr>
      <vt:lpstr>Filing of Financial statements </vt:lpstr>
      <vt:lpstr>Filing of Beneficial ownership Return</vt:lpstr>
      <vt:lpstr>Appointment of Subsequent Auditors</vt:lpstr>
      <vt:lpstr>PowerPoint Presentation</vt:lpstr>
      <vt:lpstr>Filing of quarterly financial statements </vt:lpstr>
      <vt:lpstr>PowerPoint Presentation</vt:lpstr>
      <vt:lpstr>Commencement of business</vt:lpstr>
      <vt:lpstr>Change in registered office address</vt:lpstr>
      <vt:lpstr>Alteration in the principal line of business</vt:lpstr>
      <vt:lpstr>Election of Directors</vt:lpstr>
      <vt:lpstr>Appointment of director, chief executive  </vt:lpstr>
      <vt:lpstr>Statutory meeting </vt:lpstr>
      <vt:lpstr>Increase in authorized capital</vt:lpstr>
      <vt:lpstr>Share transfer return </vt:lpstr>
      <vt:lpstr>REGISTRATION OF MORTGAGES, CHARGES</vt:lpstr>
      <vt:lpstr>REGISTRATION OF MORTGAGES, CHARGES</vt:lpstr>
      <vt:lpstr>Further allotment of shares </vt:lpstr>
      <vt:lpstr>Filling of Special Resolutions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Reservation &amp; Company Incorporation</dc:title>
  <dc:creator>Muhammad Shoaib Khan</dc:creator>
  <cp:lastModifiedBy>CRO ISLAMABAD</cp:lastModifiedBy>
  <cp:revision>121</cp:revision>
  <dcterms:created xsi:type="dcterms:W3CDTF">2018-03-06T05:01:02Z</dcterms:created>
  <dcterms:modified xsi:type="dcterms:W3CDTF">2018-04-03T05:43:28Z</dcterms:modified>
</cp:coreProperties>
</file>