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77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2" r:id="rId14"/>
    <p:sldId id="283" r:id="rId15"/>
    <p:sldId id="284" r:id="rId16"/>
    <p:sldId id="285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86" r:id="rId25"/>
    <p:sldId id="275" r:id="rId26"/>
    <p:sldId id="276" r:id="rId27"/>
    <p:sldId id="277" r:id="rId28"/>
    <p:sldId id="287" r:id="rId29"/>
    <p:sldId id="288" r:id="rId30"/>
    <p:sldId id="289" r:id="rId31"/>
    <p:sldId id="278" r:id="rId32"/>
    <p:sldId id="27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3" r:id="rId65"/>
    <p:sldId id="331" r:id="rId66"/>
    <p:sldId id="322" r:id="rId67"/>
    <p:sldId id="321" r:id="rId68"/>
    <p:sldId id="324" r:id="rId69"/>
    <p:sldId id="325" r:id="rId70"/>
    <p:sldId id="326" r:id="rId71"/>
    <p:sldId id="328" r:id="rId72"/>
    <p:sldId id="329" r:id="rId73"/>
    <p:sldId id="330" r:id="rId74"/>
    <p:sldId id="333" r:id="rId75"/>
    <p:sldId id="33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8149-FFB8-4308-B9F3-9092C93C6A2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4487-1BA2-4D6D-9279-72B24D3D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54121" indent="-290046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60187" indent="-232037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24261" indent="-232037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88337" indent="-232037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52410" indent="-2320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3016484" indent="-2320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80561" indent="-2320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944635" indent="-2320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38994064-54B5-4421-B189-3B93C5667BB0}" type="slidenum">
              <a:rPr lang="en-US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5622725" y="6456319"/>
            <a:ext cx="4303810" cy="3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0" tIns="46405" rIns="92810" bIns="46405" anchor="b"/>
          <a:lstStyle>
            <a:lvl1pPr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4EAF0EC-F2FE-4D2F-9015-2AB451BE7BA6}" type="slidenum">
              <a:rPr lang="en-US" sz="1200">
                <a:solidFill>
                  <a:prstClr val="black"/>
                </a:solidFill>
              </a:rPr>
              <a:pPr algn="r" eaLnBrk="1" hangingPunct="1"/>
              <a:t>42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AA69D-3007-449B-9F22-14AC0B735AD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AA69D-3007-449B-9F22-14AC0B735AD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95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56000" y="1981200"/>
            <a:ext cx="589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rgbClr val="126C65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56000" y="3048000"/>
            <a:ext cx="5892800" cy="421088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Myriad Pro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Description/details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457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95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56000" y="1981200"/>
            <a:ext cx="589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rgbClr val="126C65"/>
                </a:solidFill>
                <a:latin typeface="Myriad Web Pro" pitchFamily="34" charset="0"/>
              </a:defRPr>
            </a:lvl1pPr>
          </a:lstStyle>
          <a:p>
            <a:r>
              <a:rPr lang="en-US" dirty="0" smtClean="0"/>
              <a:t>Orientation Session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1BCF-A29C-4335-BCB1-BA1D51212CE6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56000" y="3427476"/>
            <a:ext cx="5892800" cy="14478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Myriad Web Pro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Securities and Exchange Commission of Pakistan</a:t>
            </a:r>
          </a:p>
        </p:txBody>
      </p:sp>
    </p:spTree>
    <p:extLst>
      <p:ext uri="{BB962C8B-B14F-4D97-AF65-F5344CB8AC3E}">
        <p14:creationId xmlns:p14="http://schemas.microsoft.com/office/powerpoint/2010/main" val="15755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261600" cy="6556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126C65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047307" y="28479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8215E-4A68-43C2-97EF-D92D42317675}" type="slidenum">
              <a:rPr lang="en-US" sz="1200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4368800" y="472440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 smtClean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9347200" cy="36576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yriad Web Pro" pitchFamily="34" charset="0"/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</a:rPr>
              <a:t>Presentation Name/ Company Name: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Date Placeholder 4"/>
          <p:cNvSpPr txBox="1">
            <a:spLocks/>
          </p:cNvSpPr>
          <p:nvPr/>
        </p:nvSpPr>
        <p:spPr>
          <a:xfrm>
            <a:off x="9245600" y="320040"/>
            <a:ext cx="18017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F83B1-E697-476A-8308-AC10300FFFE0}" type="datetime1">
              <a:rPr lang="en-US" sz="1200" smtClean="0">
                <a:solidFill>
                  <a:srgbClr val="126C65"/>
                </a:solidFill>
                <a:latin typeface="Myriad Web Pro" pitchFamily="34" charset="0"/>
              </a:rPr>
              <a:pPr/>
              <a:t>4/3/2018</a:t>
            </a:fld>
            <a:endParaRPr lang="en-US" sz="1200" dirty="0">
              <a:solidFill>
                <a:srgbClr val="126C65"/>
              </a:solidFill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2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9712"/>
            <a:ext cx="11021568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Presentation Name/ Company Name: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Web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Web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Web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Web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Web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Web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Web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Web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0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Presentation Name/ Company Name: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1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5655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6C65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Presentation Name/ Company Name: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126C65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82975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1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Myriad Web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extLst/>
          </a:lstStyle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 dirty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extLst/>
          </a:lstStyle>
          <a:p>
            <a:endParaRPr lang="en-US" dirty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extLst/>
          </a:lstStyle>
          <a:p>
            <a:fld id="{9898215E-4A68-43C2-97EF-D92D42317675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261600" cy="6556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047307" y="28479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8215E-4A68-43C2-97EF-D92D42317675}" type="slidenum">
              <a:rPr lang="en-US" sz="1200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4368800" y="472440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 smtClean="0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9347200" cy="36576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2" name="Date Placeholder 4"/>
          <p:cNvSpPr txBox="1">
            <a:spLocks/>
          </p:cNvSpPr>
          <p:nvPr/>
        </p:nvSpPr>
        <p:spPr>
          <a:xfrm>
            <a:off x="9245600" y="320040"/>
            <a:ext cx="18017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F83B1-E697-476A-8308-AC10300FFFE0}" type="datetime1">
              <a:rPr lang="en-US" sz="1200" smtClean="0">
                <a:solidFill>
                  <a:srgbClr val="126C65"/>
                </a:solidFill>
                <a:latin typeface="Myriad Pro" pitchFamily="34" charset="0"/>
              </a:rPr>
              <a:pPr/>
              <a:t>4/3/2018</a:t>
            </a:fld>
            <a:endParaRPr lang="en-US" sz="1200" dirty="0">
              <a:solidFill>
                <a:srgbClr val="126C6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7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</a:rPr>
              <a:t>Presentation Name/ Company Name: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98215E-4A68-43C2-97EF-D92D423176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100" smtClean="0">
                <a:solidFill>
                  <a:srgbClr val="DEF5FA"/>
                </a:solidFill>
              </a:rPr>
              <a:t>Click to edit Master title style</a:t>
            </a:r>
            <a:endParaRPr lang="en-US" sz="4100">
              <a:solidFill>
                <a:srgbClr val="DEF5FA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3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46E8A-FC5F-499D-A43F-5CFF392A664C}" type="datetimeFigureOut">
              <a:rPr lang="en-US" sz="1200" smtClean="0">
                <a:solidFill>
                  <a:prstClr val="white">
                    <a:tint val="75000"/>
                  </a:prstClr>
                </a:solidFill>
              </a:rPr>
              <a:pPr/>
              <a:t>4/3/2018</a:t>
            </a:fld>
            <a:endParaRPr lang="en-US" sz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051BCF-A29C-4335-BCB1-BA1D51212CE6}" type="slidenum">
              <a:rPr lang="en-US" sz="1200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sz="120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8" name="Picture 17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192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Myriad Web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Web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Web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Web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Web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Web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9898215E-4A68-43C2-97EF-D92D42317675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9712"/>
            <a:ext cx="11021568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03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0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1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329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5937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Myriad Pro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extLst/>
          </a:lstStyle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extLst/>
          </a:lstStyle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100" smtClean="0">
                <a:solidFill>
                  <a:srgbClr val="DEF5FA"/>
                </a:solidFill>
              </a:rPr>
              <a:t>Click to edit Master title style</a:t>
            </a:r>
            <a:endParaRPr lang="en-US" sz="4100">
              <a:solidFill>
                <a:srgbClr val="DEF5FA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3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46E8A-FC5F-499D-A43F-5CFF392A664C}" type="datetimeFigureOut">
              <a:rPr lang="en-US" sz="1200" smtClean="0">
                <a:solidFill>
                  <a:prstClr val="white">
                    <a:tint val="75000"/>
                  </a:prstClr>
                </a:solidFill>
              </a:rPr>
              <a:pPr/>
              <a:t>4/3/2018</a:t>
            </a:fld>
            <a:endParaRPr lang="en-US" sz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051BCF-A29C-4335-BCB1-BA1D51212CE6}" type="slidenum">
              <a:rPr lang="en-US" sz="1200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sz="120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8" name="Picture 17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192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04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3CD9-A307-4AC4-A5D5-63A43D5FEB0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CC1F-3AF3-4C97-891A-92D9035C6FC2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inner_bg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" y="1524"/>
            <a:ext cx="12192025" cy="68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229600" y="304800"/>
            <a:ext cx="35560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Myriad Pro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sz="1000" dirty="0" smtClean="0">
              <a:solidFill>
                <a:srgbClr val="126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26C65">
                    <a:tint val="75000"/>
                  </a:srgbClr>
                </a:solidFill>
              </a:rPr>
              <a:t>Presentation Name/ Company Name:</a:t>
            </a:r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0252-C5BD-4D1A-8261-553E959FA250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  <p:pic>
        <p:nvPicPr>
          <p:cNvPr id="21" name="Picture 20" descr="inner_bg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" y="1524"/>
            <a:ext cx="12192025" cy="68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229600" y="304800"/>
            <a:ext cx="35560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Myriad Pro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sz="1000" dirty="0" smtClean="0">
              <a:solidFill>
                <a:srgbClr val="126C65"/>
              </a:solidFill>
              <a:latin typeface="Myriad Web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41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fbr.gov.pk/infosys/public/txplogin.x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05" y="1358538"/>
            <a:ext cx="11751276" cy="3474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Name Reservation &amp; Company Incorporation</a:t>
            </a:r>
            <a:br>
              <a:rPr lang="en-US" sz="3600" dirty="0" smtClean="0"/>
            </a:br>
            <a:r>
              <a:rPr lang="en-US" sz="3600" b="0" dirty="0">
                <a:solidFill>
                  <a:schemeClr val="tx2"/>
                </a:solidFill>
                <a:effectLst/>
                <a:latin typeface="+mn-lt"/>
              </a:rPr>
              <a:t>(Combined Process)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with</a:t>
            </a:r>
            <a:br>
              <a:rPr lang="en-US" sz="3600" dirty="0" smtClean="0"/>
            </a:br>
            <a:r>
              <a:rPr lang="en-US" sz="3600" dirty="0" smtClean="0"/>
              <a:t>FBR Integration</a:t>
            </a:r>
            <a:br>
              <a:rPr lang="en-US" sz="3600" dirty="0" smtClean="0"/>
            </a:br>
            <a:r>
              <a:rPr lang="en-US" sz="3200" b="0" dirty="0" smtClean="0">
                <a:solidFill>
                  <a:schemeClr val="tx2"/>
                </a:solidFill>
                <a:effectLst/>
                <a:latin typeface="+mj-lt"/>
              </a:rPr>
              <a:t/>
            </a:r>
            <a:br>
              <a:rPr lang="en-US" sz="3200" b="0" dirty="0" smtClean="0">
                <a:solidFill>
                  <a:schemeClr val="tx2"/>
                </a:solidFill>
                <a:effectLst/>
                <a:latin typeface="+mj-lt"/>
              </a:rPr>
            </a:br>
            <a:r>
              <a:rPr lang="en-US" sz="3200" b="0" dirty="0">
                <a:solidFill>
                  <a:schemeClr val="tx2"/>
                </a:solidFill>
                <a:effectLst/>
                <a:latin typeface="+mj-lt"/>
              </a:rPr>
              <a:t/>
            </a:r>
            <a:br>
              <a:rPr lang="en-US" sz="3200" b="0" dirty="0">
                <a:solidFill>
                  <a:schemeClr val="tx2"/>
                </a:solidFill>
                <a:effectLst/>
                <a:latin typeface="+mj-lt"/>
              </a:rPr>
            </a:br>
            <a:endParaRPr lang="en-US" sz="3200" b="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747014" y="3082834"/>
            <a:ext cx="8825658" cy="101459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6000" dirty="0" smtClean="0"/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1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545" y="1282721"/>
            <a:ext cx="7658444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Save the updated Application Form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6479" y="6391466"/>
            <a:ext cx="69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“Continue” after updating the application form.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2" y="2082050"/>
            <a:ext cx="8638010" cy="3456601"/>
          </a:xfrm>
        </p:spPr>
      </p:pic>
    </p:spTree>
    <p:extLst>
      <p:ext uri="{BB962C8B-B14F-4D97-AF65-F5344CB8AC3E}">
        <p14:creationId xmlns:p14="http://schemas.microsoft.com/office/powerpoint/2010/main" val="2102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87737"/>
            <a:ext cx="10032273" cy="4702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“Officer Additional Information” to enter officers information required by the FBR.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0789" y="26126"/>
            <a:ext cx="7619999" cy="655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Officer Additional Information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81764"/>
            <a:ext cx="8421188" cy="56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6439988"/>
            <a:ext cx="9993086" cy="313509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 “Action 1”, then click “OK” (Action 2), and then click “Back to Main Screen” (Action 3) to go back to the Main Screen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149" y="0"/>
            <a:ext cx="9607006" cy="655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Company Officers have NTNs already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6" y="655638"/>
            <a:ext cx="8405127" cy="55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776" y="6387737"/>
            <a:ext cx="9827624" cy="61395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“Add/Update” to enter the Officers additional information required by the FBR.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211" y="0"/>
            <a:ext cx="8151223" cy="5878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Company Officers do not have NTNs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587829"/>
            <a:ext cx="8294914" cy="57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83234"/>
            <a:ext cx="10058400" cy="666206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Enter officer additional information (Action 1),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lick “Save/Update” (Action 2) to save it, and click “Close Window” (Action 3) to close the window.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1783" y="0"/>
            <a:ext cx="9408160" cy="682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Officer Additional Information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4" y="682447"/>
            <a:ext cx="8287044" cy="56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87737"/>
            <a:ext cx="10045337" cy="470263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“Back to Main Screen” (Action 1), then click “OK” (Action 2) to go back to the Main Screen.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8720" y="0"/>
            <a:ext cx="7863839" cy="655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Going back to the Main Screen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5638"/>
            <a:ext cx="8286206" cy="56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843860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Attachment for Company Name Reservation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531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“Update Attachment Form” to attach the required documents for Company Name Reservation. 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809897"/>
            <a:ext cx="8151222" cy="5486400"/>
          </a:xfrm>
        </p:spPr>
      </p:pic>
    </p:spTree>
    <p:extLst>
      <p:ext uri="{BB962C8B-B14F-4D97-AF65-F5344CB8AC3E}">
        <p14:creationId xmlns:p14="http://schemas.microsoft.com/office/powerpoint/2010/main" val="1905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1" y="0"/>
            <a:ext cx="8303387" cy="127274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Attachment for Company Name Reservation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5482" y="6334780"/>
            <a:ext cx="991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Click “Attach” to attach documents supporting the Company Name Reservation Application.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Click “Save Form” to save the attachment.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097280"/>
            <a:ext cx="8303387" cy="5133703"/>
          </a:xfrm>
        </p:spPr>
      </p:pic>
    </p:spTree>
    <p:extLst>
      <p:ext uri="{BB962C8B-B14F-4D97-AF65-F5344CB8AC3E}">
        <p14:creationId xmlns:p14="http://schemas.microsoft.com/office/powerpoint/2010/main" val="4612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67" y="0"/>
            <a:ext cx="8004829" cy="9143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Attachment for Company Incorporation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01485"/>
            <a:ext cx="1005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Click “Update Incorporation Attachment Form” to attach the required documents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for Company Incorporation.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7" y="770709"/>
            <a:ext cx="8004829" cy="5538651"/>
          </a:xfrm>
        </p:spPr>
      </p:pic>
    </p:spTree>
    <p:extLst>
      <p:ext uri="{BB962C8B-B14F-4D97-AF65-F5344CB8AC3E}">
        <p14:creationId xmlns:p14="http://schemas.microsoft.com/office/powerpoint/2010/main" val="16849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36" y="-12357"/>
            <a:ext cx="8210477" cy="101325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Attachment for Company Incorporation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1636" y="6273450"/>
            <a:ext cx="1165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Click “Attach” (Action 1) to attach CNICs of all the Directors/Subscribers, Representatives, CEO, Nominee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Click “Attach” (Action 2) to attach other supporting documents if required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Click “Save Form” to save the attachments.  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7" y="1000896"/>
            <a:ext cx="8210477" cy="5272554"/>
          </a:xfrm>
        </p:spPr>
      </p:pic>
    </p:spTree>
    <p:extLst>
      <p:ext uri="{BB962C8B-B14F-4D97-AF65-F5344CB8AC3E}">
        <p14:creationId xmlns:p14="http://schemas.microsoft.com/office/powerpoint/2010/main" val="32901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7" y="716693"/>
            <a:ext cx="8291384" cy="55605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6" y="-123566"/>
            <a:ext cx="8291384" cy="926756"/>
          </a:xfrm>
        </p:spPr>
        <p:txBody>
          <a:bodyPr/>
          <a:lstStyle/>
          <a:p>
            <a:pPr algn="ctr"/>
            <a:r>
              <a:rPr lang="en-US" dirty="0" smtClean="0"/>
              <a:t>Login to User Account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82147" y="6400800"/>
            <a:ext cx="1025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Enter User ID and Password of the User and Login to his/her personal User Account.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0" y="111211"/>
            <a:ext cx="8112036" cy="67962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View MOA generated automatically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006" y="6426883"/>
            <a:ext cx="978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“View Form Memorandum of Association” to view MOA generated automatically.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790832"/>
            <a:ext cx="8112036" cy="5492403"/>
          </a:xfrm>
        </p:spPr>
      </p:pic>
    </p:spTree>
    <p:extLst>
      <p:ext uri="{BB962C8B-B14F-4D97-AF65-F5344CB8AC3E}">
        <p14:creationId xmlns:p14="http://schemas.microsoft.com/office/powerpoint/2010/main" val="15264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0"/>
            <a:ext cx="6858000" cy="101325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View MOA generated automatically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482" y="6395988"/>
            <a:ext cx="95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“Next” to view Subscribers Page of MOA.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1013253"/>
            <a:ext cx="6858000" cy="5269980"/>
          </a:xfrm>
        </p:spPr>
      </p:pic>
    </p:spTree>
    <p:extLst>
      <p:ext uri="{BB962C8B-B14F-4D97-AF65-F5344CB8AC3E}">
        <p14:creationId xmlns:p14="http://schemas.microsoft.com/office/powerpoint/2010/main" val="36519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90285"/>
            <a:ext cx="6936378" cy="654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View MOA generated automatically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6627" y="6400799"/>
            <a:ext cx="818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“Back” to go back to the main page of MOA.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8" y="849087"/>
            <a:ext cx="6939202" cy="5447210"/>
          </a:xfrm>
        </p:spPr>
      </p:pic>
    </p:spTree>
    <p:extLst>
      <p:ext uri="{BB962C8B-B14F-4D97-AF65-F5344CB8AC3E}">
        <p14:creationId xmlns:p14="http://schemas.microsoft.com/office/powerpoint/2010/main" val="22842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374675"/>
            <a:ext cx="6196149" cy="41179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“Close” to go back to the Main Screen.        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"/>
            <a:ext cx="7241177" cy="97490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View MOA generated automatically</a:t>
            </a:r>
            <a:br>
              <a:rPr lang="en-US" sz="2800" dirty="0"/>
            </a:br>
            <a:r>
              <a:rPr lang="en-US" sz="2800" dirty="0"/>
              <a:t>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74903"/>
            <a:ext cx="7241176" cy="52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0"/>
            <a:ext cx="7994468" cy="86497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View AOA generated automatically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640" y="6439240"/>
            <a:ext cx="894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“View Form Article of Association” to view AOA generated automatically.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770710"/>
            <a:ext cx="7994468" cy="5538650"/>
          </a:xfrm>
        </p:spPr>
      </p:pic>
    </p:spTree>
    <p:extLst>
      <p:ext uri="{BB962C8B-B14F-4D97-AF65-F5344CB8AC3E}">
        <p14:creationId xmlns:p14="http://schemas.microsoft.com/office/powerpoint/2010/main" val="21201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0" y="38441"/>
            <a:ext cx="7380516" cy="815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View AOA generated automatically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8163" y="6400801"/>
            <a:ext cx="95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“Next” to view Subscribers Page of AOA.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853986"/>
            <a:ext cx="7380516" cy="5455374"/>
          </a:xfrm>
        </p:spPr>
      </p:pic>
    </p:spTree>
    <p:extLst>
      <p:ext uri="{BB962C8B-B14F-4D97-AF65-F5344CB8AC3E}">
        <p14:creationId xmlns:p14="http://schemas.microsoft.com/office/powerpoint/2010/main" val="1946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5" y="56976"/>
            <a:ext cx="7367452" cy="8526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View AOA generated automatically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2421" y="6363731"/>
            <a:ext cx="787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“Back” to go back to the main page of AOA.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909591"/>
            <a:ext cx="7367451" cy="5360580"/>
          </a:xfrm>
        </p:spPr>
      </p:pic>
    </p:spTree>
    <p:extLst>
      <p:ext uri="{BB962C8B-B14F-4D97-AF65-F5344CB8AC3E}">
        <p14:creationId xmlns:p14="http://schemas.microsoft.com/office/powerpoint/2010/main" val="29093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903" y="6392963"/>
            <a:ext cx="5686697" cy="465037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“Close” to go back to the Main Screen.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613" y="-1"/>
            <a:ext cx="7403919" cy="901337"/>
          </a:xfrm>
        </p:spPr>
        <p:txBody>
          <a:bodyPr>
            <a:noAutofit/>
          </a:bodyPr>
          <a:lstStyle/>
          <a:p>
            <a:pPr algn="ctr"/>
            <a:r>
              <a:rPr lang="en-US" sz="2500" dirty="0"/>
              <a:t>View AOA generated automatically</a:t>
            </a:r>
            <a:br>
              <a:rPr lang="en-US" sz="2500" dirty="0"/>
            </a:br>
            <a:r>
              <a:rPr lang="en-US" sz="2500" dirty="0"/>
              <a:t>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" y="901336"/>
            <a:ext cx="7403919" cy="53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426926"/>
            <a:ext cx="10110651" cy="431074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“Fill New Bank Challan Form for Incorporation” to open the Bank Challan generated automatically.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704" y="0"/>
            <a:ext cx="8255726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Open Bank Challan generated automatically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655638"/>
            <a:ext cx="8255726" cy="5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6413863"/>
            <a:ext cx="9953896" cy="444137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Scroll down the page and click “Save Form” to save the Bank Challan generated automatically.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704" y="0"/>
            <a:ext cx="8438605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Save Bank Challan generated Automatically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655638"/>
            <a:ext cx="8438606" cy="56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3" y="0"/>
            <a:ext cx="7943335" cy="1124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Opt for Combined Process</a:t>
            </a:r>
            <a:br>
              <a:rPr lang="en-US" dirty="0" smtClean="0"/>
            </a:br>
            <a:r>
              <a:rPr lang="en-US" sz="2000" dirty="0" smtClean="0"/>
              <a:t>(Name Reservation and Incorporation)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94503" y="6388441"/>
            <a:ext cx="1058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“Name Reservation and Incorporation (Combined)” to start combined application.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6" y="1060212"/>
            <a:ext cx="7669887" cy="5263975"/>
          </a:xfrm>
        </p:spPr>
      </p:pic>
    </p:spTree>
    <p:extLst>
      <p:ext uri="{BB962C8B-B14F-4D97-AF65-F5344CB8AC3E}">
        <p14:creationId xmlns:p14="http://schemas.microsoft.com/office/powerpoint/2010/main" val="28331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4" y="98855"/>
            <a:ext cx="8268788" cy="81554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Sign Prepared Forms digitally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8281" y="6401484"/>
            <a:ext cx="818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“Sign Forms” to sign the prepared forms digitally by entering PIN Codes.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796834"/>
            <a:ext cx="8268788" cy="5486400"/>
          </a:xfrm>
        </p:spPr>
      </p:pic>
    </p:spTree>
    <p:extLst>
      <p:ext uri="{BB962C8B-B14F-4D97-AF65-F5344CB8AC3E}">
        <p14:creationId xmlns:p14="http://schemas.microsoft.com/office/powerpoint/2010/main" val="14108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12357"/>
            <a:ext cx="8285086" cy="56240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Enter User PINs, Apply User PINs, and Submit Process to SECP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0612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Enter User PINs (Action 1), apply User PINs (Action 2) of Directors/Subscribers separately from their personal User Accounts and submit process to SECP (Action 3) from the last Director/Subscriber’s User Account.   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574766"/>
            <a:ext cx="8285086" cy="5731354"/>
          </a:xfrm>
        </p:spPr>
      </p:pic>
    </p:spTree>
    <p:extLst>
      <p:ext uri="{BB962C8B-B14F-4D97-AF65-F5344CB8AC3E}">
        <p14:creationId xmlns:p14="http://schemas.microsoft.com/office/powerpoint/2010/main" val="42245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148" y="6453050"/>
            <a:ext cx="9971315" cy="385673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“OK” (Action 4) after Action 3 has been performed from the last Director/Subscriber’s User Account.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577" y="0"/>
            <a:ext cx="8321039" cy="655638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Enter User PINs, Apply User PINs, and Submit Process to </a:t>
            </a:r>
            <a:r>
              <a:rPr lang="en-US" sz="1800" dirty="0" smtClean="0"/>
              <a:t>SECP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(Continued)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655638"/>
            <a:ext cx="8321039" cy="56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148" y="6439989"/>
            <a:ext cx="9932126" cy="418011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“OK” (Action 5) after Action 4 has been performed from the last Director/Subscriber’s User Account.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" y="0"/>
            <a:ext cx="8294914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Due applicable fee payment intimation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55637"/>
            <a:ext cx="8294914" cy="5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147" y="6374674"/>
            <a:ext cx="8456023" cy="48332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“Submitted Processes” to go to the Submitted Processes Menu.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" y="0"/>
            <a:ext cx="8294913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Taking printout of the Bank Challan saved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55638"/>
            <a:ext cx="8294913" cy="56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6359117"/>
            <a:ext cx="10071463" cy="49888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“Bank Challan Form for Incorporation” to open the Bank Challan saved. 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577" y="0"/>
            <a:ext cx="8255726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Taking printout of the Bank Challan s</a:t>
            </a:r>
            <a:r>
              <a:rPr lang="en-US" sz="2800" dirty="0" smtClean="0"/>
              <a:t>aved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849086"/>
            <a:ext cx="8255726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48548"/>
            <a:ext cx="8586651" cy="74458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“Print Form” to open print preview window.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450" y="0"/>
            <a:ext cx="8543109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Taking printout of the Bank Challan </a:t>
            </a:r>
            <a:r>
              <a:rPr lang="en-US" sz="2800" dirty="0" smtClean="0"/>
              <a:t>saved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862148"/>
            <a:ext cx="8543109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87736"/>
            <a:ext cx="9278983" cy="4702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“Print” to open the printer selection window.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452" y="0"/>
            <a:ext cx="8477794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Taking printout of the Bank Challan </a:t>
            </a:r>
            <a:r>
              <a:rPr lang="en-US" sz="2800" dirty="0" smtClean="0"/>
              <a:t>saved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796834"/>
            <a:ext cx="8477794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453051"/>
            <a:ext cx="10006149" cy="404949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Select the desired printer (Action 1) and click “Print” (Action 2) to take printout of the Bank Challan saved.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516" y="0"/>
            <a:ext cx="8334102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Taking printout of the Bank Challan </a:t>
            </a:r>
            <a:r>
              <a:rPr lang="en-US" sz="2800" dirty="0" smtClean="0"/>
              <a:t>saved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" y="796834"/>
            <a:ext cx="8334102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79900"/>
            <a:ext cx="10058400" cy="478100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“Back Tab Icon” located on the top left corner of the page to go back to the Main Screen.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578" y="0"/>
            <a:ext cx="8360228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Going back to the Main Screen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655639"/>
            <a:ext cx="8360229" cy="56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8" y="160636"/>
            <a:ext cx="8277792" cy="55605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Application: Company Name Reservation Details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248" y="6387736"/>
            <a:ext cx="7663838" cy="378823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Enter data required for Company Name Reservation.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9" y="716691"/>
            <a:ext cx="7354389" cy="55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66838"/>
            <a:ext cx="8299269" cy="491162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Click “Logout” to logout of the User Account. 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451" y="0"/>
            <a:ext cx="8203475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Logout of User Account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655638"/>
            <a:ext cx="8203475" cy="5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99127"/>
            <a:ext cx="12192000" cy="52554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On successful completion of the Process; </a:t>
            </a:r>
          </a:p>
          <a:p>
            <a:r>
              <a:rPr lang="en-US" dirty="0" smtClean="0"/>
              <a:t>You will receive an e-mail form SECP that your company has been incorporated followed by incorporation certificate by post.</a:t>
            </a:r>
          </a:p>
          <a:p>
            <a:r>
              <a:rPr lang="en-US" dirty="0" smtClean="0"/>
              <a:t>An e-mail form FBR at company and director’s e-mail containing Login ID, Password and PIN.</a:t>
            </a:r>
          </a:p>
          <a:p>
            <a:r>
              <a:rPr lang="en-US" dirty="0" smtClean="0"/>
              <a:t>Open FBR website	        </a:t>
            </a:r>
            <a:r>
              <a:rPr lang="en-US" b="1" dirty="0" smtClean="0"/>
              <a:t>e-Services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Online verification Portal </a:t>
            </a:r>
            <a:r>
              <a:rPr lang="en-US" dirty="0" smtClean="0"/>
              <a:t>                	 </a:t>
            </a:r>
            <a:r>
              <a:rPr lang="en-US" b="1" dirty="0" smtClean="0"/>
              <a:t>Online NTN/STRN Inquiry             Enter Company Registration No. Or CNIC and NTN details will appear on screen</a:t>
            </a:r>
          </a:p>
          <a:p>
            <a:r>
              <a:rPr lang="en-US" dirty="0" smtClean="0"/>
              <a:t>Open FBR website         Open </a:t>
            </a:r>
            <a:r>
              <a:rPr lang="en-US" i="1" dirty="0"/>
              <a:t>Iris </a:t>
            </a:r>
            <a:r>
              <a:rPr lang="en-US" sz="2200" i="1" dirty="0" smtClean="0"/>
              <a:t>(</a:t>
            </a:r>
            <a:r>
              <a:rPr lang="en-US" sz="2200" i="1" dirty="0" smtClean="0">
                <a:hlinkClick r:id="rId2"/>
              </a:rPr>
              <a:t>https</a:t>
            </a:r>
            <a:r>
              <a:rPr lang="en-US" sz="2200" i="1" dirty="0">
                <a:hlinkClick r:id="rId2"/>
              </a:rPr>
              <a:t>://</a:t>
            </a:r>
            <a:r>
              <a:rPr lang="en-US" sz="2200" i="1" dirty="0" smtClean="0">
                <a:hlinkClick r:id="rId2"/>
              </a:rPr>
              <a:t>iris.fbr.gov.pk/infosys/public/txplogin.xhtml</a:t>
            </a:r>
            <a:r>
              <a:rPr lang="en-US" sz="2200" i="1" dirty="0" smtClean="0"/>
              <a:t>)</a:t>
            </a:r>
          </a:p>
          <a:p>
            <a:pPr marL="109728" indent="0">
              <a:buNone/>
            </a:pPr>
            <a:r>
              <a:rPr lang="en-US" sz="2200" b="1" i="1" dirty="0" smtClean="0"/>
              <a:t>  </a:t>
            </a:r>
            <a:r>
              <a:rPr lang="en-US" sz="2200" dirty="0" smtClean="0"/>
              <a:t>Login using User ID and Password received through e-mail                submit Form appearing in Drafts Tab              order u/s 181 of ITO will appear in Completed Tasks tab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9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Completion of Incorporation and NTN Registration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35927" y="3565236"/>
            <a:ext cx="9421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93164" y="3565236"/>
            <a:ext cx="895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4181" y="4017818"/>
            <a:ext cx="517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66328" y="4017818"/>
            <a:ext cx="877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35927" y="4849091"/>
            <a:ext cx="720437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777019" y="5301673"/>
            <a:ext cx="895927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71782" y="5689600"/>
            <a:ext cx="831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30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533400"/>
            <a:ext cx="12192000" cy="25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1" tIns="45682" rIns="91361" bIns="45682">
            <a:spAutoFit/>
          </a:bodyPr>
          <a:lstStyle>
            <a:lvl1pPr marL="53975" defTabSz="809625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809625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809625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809625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809625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/>
            <a:endParaRPr lang="en-US" sz="3400" b="1" dirty="0">
              <a:solidFill>
                <a:schemeClr val="tx1"/>
              </a:solidFill>
              <a:latin typeface="+mn-lt"/>
              <a:ea typeface="Batang" panose="02030600000101010101" pitchFamily="18" charset="-127"/>
            </a:endParaRPr>
          </a:p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+mn-lt"/>
                <a:ea typeface="Batang" panose="02030600000101010101" pitchFamily="18" charset="-127"/>
              </a:rPr>
              <a:t>SIGNIFICANT </a:t>
            </a:r>
            <a:r>
              <a:rPr lang="en-US" sz="3400" b="1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</a:rPr>
              <a:t>FILING AND COMPLIANCE REQUIREMENTS UNDER THE COMPANIES ACT, 2017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+mn-lt"/>
              <a:ea typeface="Batang" panose="02030600000101010101" pitchFamily="18" charset="-127"/>
            </a:endParaRPr>
          </a:p>
          <a:p>
            <a:pPr algn="ctr"/>
            <a:endParaRPr lang="en-US" sz="2600" b="1" dirty="0">
              <a:solidFill>
                <a:schemeClr val="tx1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1BCF-A29C-4335-BCB1-BA1D51212CE6}" type="slidenum">
              <a:rPr lang="en-US" smtClean="0">
                <a:solidFill>
                  <a:srgbClr val="126C65">
                    <a:tint val="75000"/>
                  </a:srgbClr>
                </a:solidFill>
              </a:rPr>
              <a:pPr/>
              <a:t>42</a:t>
            </a:fld>
            <a:endParaRPr lang="en-US">
              <a:solidFill>
                <a:srgbClr val="126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76201"/>
            <a:ext cx="9144000" cy="593109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CATEGORIES:</a:t>
            </a:r>
          </a:p>
          <a:p>
            <a:pPr marL="109728" indent="0">
              <a:buNone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POST INCORPORATION REQUIREMENTS </a:t>
            </a:r>
            <a:r>
              <a:rPr lang="en-US" sz="3900" b="1" dirty="0" smtClean="0">
                <a:solidFill>
                  <a:schemeClr val="tx1"/>
                </a:solidFill>
              </a:rPr>
              <a:t>(to </a:t>
            </a:r>
            <a:r>
              <a:rPr lang="en-US" sz="3900" b="1" dirty="0">
                <a:solidFill>
                  <a:schemeClr val="tx1"/>
                </a:solidFill>
              </a:rPr>
              <a:t>be complied with within </a:t>
            </a:r>
            <a:r>
              <a:rPr lang="en-US" sz="3900" b="1" dirty="0">
                <a:solidFill>
                  <a:srgbClr val="FF0000"/>
                </a:solidFill>
              </a:rPr>
              <a:t>90 days</a:t>
            </a:r>
            <a:r>
              <a:rPr lang="en-US" sz="3900" b="1" dirty="0" smtClean="0">
                <a:solidFill>
                  <a:schemeClr val="tx1"/>
                </a:solidFill>
              </a:rPr>
              <a:t>)</a:t>
            </a:r>
            <a:r>
              <a:rPr lang="en-US" sz="3900" b="1" dirty="0">
                <a:solidFill>
                  <a:schemeClr val="tx1"/>
                </a:solidFill>
              </a:rPr>
              <a:t/>
            </a:r>
            <a:br>
              <a:rPr lang="en-US" sz="3900" b="1" dirty="0">
                <a:solidFill>
                  <a:schemeClr val="tx1"/>
                </a:solidFill>
              </a:rPr>
            </a:br>
            <a:endParaRPr lang="en-US" sz="3900" b="1" dirty="0">
              <a:solidFill>
                <a:schemeClr val="tx1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ANNUAL REQUIREMENTS</a:t>
            </a:r>
          </a:p>
          <a:p>
            <a:endParaRPr lang="en-US" sz="3900" b="1" dirty="0">
              <a:solidFill>
                <a:schemeClr val="tx1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QUARTERLY REQUIREMENTS</a:t>
            </a:r>
          </a:p>
          <a:p>
            <a:endParaRPr lang="en-US" sz="3900" b="1" dirty="0">
              <a:solidFill>
                <a:schemeClr val="tx1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EVENT BASED REQUIREMENTS</a:t>
            </a:r>
          </a:p>
          <a:p>
            <a:pPr marL="109728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8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52401"/>
            <a:ext cx="8229600" cy="5854891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INCORPORATION FILLINGS AND COMPLINACE REQUIREMENTS (TO BE COMPLIED WITH WITHIN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DAYS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446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17204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en-US" sz="1600" dirty="0"/>
          </a:p>
          <a:p>
            <a:pPr marL="109728" indent="0">
              <a:buNone/>
            </a:pPr>
            <a:r>
              <a:rPr lang="en-US" b="1" dirty="0" smtClean="0"/>
              <a:t>Applicable </a:t>
            </a:r>
            <a:r>
              <a:rPr lang="en-US" b="1" dirty="0"/>
              <a:t>to: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Companies </a:t>
            </a:r>
            <a:r>
              <a:rPr lang="en-US" dirty="0"/>
              <a:t>incorporated with </a:t>
            </a:r>
            <a:r>
              <a:rPr lang="en-US" dirty="0" smtClean="0"/>
              <a:t>correspondence </a:t>
            </a:r>
            <a:r>
              <a:rPr lang="en-US" dirty="0"/>
              <a:t>Address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/>
              <a:t>Section</a:t>
            </a:r>
            <a:r>
              <a:rPr lang="en-US" b="1" dirty="0" smtClean="0"/>
              <a:t>: </a:t>
            </a:r>
            <a:r>
              <a:rPr lang="en-US" dirty="0" smtClean="0"/>
              <a:t>Section 21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/>
              <a:t>Time </a:t>
            </a:r>
            <a:r>
              <a:rPr lang="en-US" b="1" dirty="0" smtClean="0"/>
              <a:t>frame: </a:t>
            </a:r>
            <a:r>
              <a:rPr lang="en-US" dirty="0" smtClean="0"/>
              <a:t>Within </a:t>
            </a:r>
            <a:r>
              <a:rPr lang="en-US" dirty="0"/>
              <a:t>30 days of </a:t>
            </a:r>
            <a:r>
              <a:rPr lang="en-US" dirty="0" smtClean="0"/>
              <a:t>incorporation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/>
              <a:t>Return to be filed with registrar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Form 21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0668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Establishment of registered office: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391245"/>
            <a:ext cx="1828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Continued……..</a:t>
            </a:r>
          </a:p>
        </p:txBody>
      </p:sp>
    </p:spTree>
    <p:extLst>
      <p:ext uri="{BB962C8B-B14F-4D97-AF65-F5344CB8AC3E}">
        <p14:creationId xmlns:p14="http://schemas.microsoft.com/office/powerpoint/2010/main" val="2455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0" y="812816"/>
            <a:ext cx="8229600" cy="5664185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b="1" dirty="0" smtClean="0"/>
              <a:t>Applicable </a:t>
            </a:r>
            <a:r>
              <a:rPr lang="en-US" b="1" dirty="0"/>
              <a:t>to:</a:t>
            </a:r>
            <a:endParaRPr lang="en-US" dirty="0"/>
          </a:p>
          <a:p>
            <a:pPr marL="109728" indent="0" algn="just">
              <a:buNone/>
            </a:pPr>
            <a:r>
              <a:rPr lang="en-US" dirty="0" smtClean="0"/>
              <a:t>All </a:t>
            </a:r>
            <a:r>
              <a:rPr lang="en-US" dirty="0"/>
              <a:t>companies having share capital</a:t>
            </a:r>
          </a:p>
          <a:p>
            <a:pPr marL="109728" indent="0" algn="just">
              <a:buNone/>
            </a:pPr>
            <a:r>
              <a:rPr lang="en-US" b="1" dirty="0"/>
              <a:t>Section:  Section 17 </a:t>
            </a:r>
            <a:endParaRPr lang="en-US" dirty="0"/>
          </a:p>
          <a:p>
            <a:pPr marL="109728" indent="0" algn="just">
              <a:buNone/>
            </a:pPr>
            <a:r>
              <a:rPr lang="en-US" b="1" dirty="0"/>
              <a:t>Time Frame:</a:t>
            </a:r>
            <a:endParaRPr lang="en-US" dirty="0"/>
          </a:p>
          <a:p>
            <a:pPr algn="just"/>
            <a:r>
              <a:rPr lang="en-US" dirty="0"/>
              <a:t>Payment to be made within 30 days of incorporation. </a:t>
            </a:r>
          </a:p>
          <a:p>
            <a:pPr algn="just"/>
            <a:r>
              <a:rPr lang="en-US" dirty="0"/>
              <a:t>Receipt to be reported within 45 days from incorporation</a:t>
            </a:r>
          </a:p>
          <a:p>
            <a:pPr marL="109728" indent="0" algn="just">
              <a:buNone/>
            </a:pPr>
            <a:r>
              <a:rPr lang="en-US" b="1" dirty="0"/>
              <a:t>Return to be filed with registrar: </a:t>
            </a:r>
            <a:endParaRPr lang="en-US" dirty="0"/>
          </a:p>
          <a:p>
            <a:pPr marL="109728" indent="0" algn="just">
              <a:buNone/>
            </a:pPr>
            <a:r>
              <a:rPr lang="en-US" b="1" dirty="0" smtClean="0"/>
              <a:t>Annexure VII of the Companies (</a:t>
            </a:r>
            <a:r>
              <a:rPr lang="en-US" b="1" dirty="0"/>
              <a:t>Incorporation) Regulations, </a:t>
            </a:r>
            <a:r>
              <a:rPr lang="en-US" b="1" dirty="0" smtClean="0"/>
              <a:t>2017</a:t>
            </a:r>
            <a:r>
              <a:rPr lang="en-US" dirty="0" smtClean="0"/>
              <a:t>, </a:t>
            </a:r>
            <a:r>
              <a:rPr lang="en-US" dirty="0"/>
              <a:t>along with certificate by a practicing CA or CMA.</a:t>
            </a:r>
          </a:p>
          <a:p>
            <a:pPr marL="109728" indent="0" algn="just">
              <a:buNone/>
            </a:pP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7959"/>
            <a:ext cx="8915400" cy="75485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of subscription money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391245"/>
            <a:ext cx="1828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Continued……..</a:t>
            </a:r>
          </a:p>
        </p:txBody>
      </p:sp>
    </p:spTree>
    <p:extLst>
      <p:ext uri="{BB962C8B-B14F-4D97-AF65-F5344CB8AC3E}">
        <p14:creationId xmlns:p14="http://schemas.microsoft.com/office/powerpoint/2010/main" val="37149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81329"/>
            <a:ext cx="9144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public companies 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194, Section 197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Return to be filed with registrar:</a:t>
            </a:r>
          </a:p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dirty="0"/>
              <a:t>Form 29 within 15 days from appointment</a:t>
            </a:r>
            <a:r>
              <a:rPr lang="en-US" sz="2200" b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4400" dirty="0"/>
              <a:t>Appointment of Company Secretary </a:t>
            </a:r>
          </a:p>
        </p:txBody>
      </p:sp>
    </p:spTree>
    <p:extLst>
      <p:ext uri="{BB962C8B-B14F-4D97-AF65-F5344CB8AC3E}">
        <p14:creationId xmlns:p14="http://schemas.microsoft.com/office/powerpoint/2010/main" val="559619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1816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/>
              <a:t>Applicable to:</a:t>
            </a:r>
            <a:r>
              <a:rPr lang="en-US" sz="2200" dirty="0"/>
              <a:t> All companies except private companies having paid up capital not exceeding </a:t>
            </a:r>
            <a:r>
              <a:rPr lang="en-US" sz="2200" dirty="0" smtClean="0"/>
              <a:t>Rs. 1 </a:t>
            </a:r>
            <a:r>
              <a:rPr lang="en-US" sz="2200" dirty="0"/>
              <a:t>million.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  </a:t>
            </a:r>
            <a:r>
              <a:rPr lang="en-US" sz="2200" dirty="0"/>
              <a:t>Section 246 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Time Frame: </a:t>
            </a:r>
            <a:r>
              <a:rPr lang="en-US" sz="2200" dirty="0"/>
              <a:t>Within 90 days of incorporation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Return to be filed with registrar:</a:t>
            </a:r>
          </a:p>
          <a:p>
            <a:pPr marL="109728" indent="0" algn="just">
              <a:buNone/>
            </a:pPr>
            <a:endParaRPr lang="en-US" sz="2200" b="1" dirty="0"/>
          </a:p>
          <a:p>
            <a:pPr marL="109728" indent="0" algn="just">
              <a:buNone/>
            </a:pPr>
            <a:r>
              <a:rPr lang="en-US" sz="2200" dirty="0"/>
              <a:t>Form 29 within 14 days of </a:t>
            </a:r>
            <a:r>
              <a:rPr lang="en-US" sz="2200" dirty="0" smtClean="0"/>
              <a:t>appointment along with consent of the auditor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20200" cy="1265238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3600" dirty="0"/>
              <a:t>Appointment of First Auditor</a:t>
            </a:r>
          </a:p>
        </p:txBody>
      </p:sp>
    </p:spTree>
    <p:extLst>
      <p:ext uri="{BB962C8B-B14F-4D97-AF65-F5344CB8AC3E}">
        <p14:creationId xmlns:p14="http://schemas.microsoft.com/office/powerpoint/2010/main" val="3439346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257800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en-US" sz="2800" b="1" dirty="0" smtClean="0"/>
              <a:t>In </a:t>
            </a:r>
            <a:r>
              <a:rPr lang="en-US" sz="2800" b="1" dirty="0"/>
              <a:t>the case of a public company or a private company which is subsidiary of a public company or a private company having paid up </a:t>
            </a:r>
            <a:r>
              <a:rPr lang="en-US" sz="2800" b="1" dirty="0" smtClean="0"/>
              <a:t>capital =&gt; Rs.3 M</a:t>
            </a:r>
          </a:p>
          <a:p>
            <a:pPr marL="109728" indent="0" algn="just">
              <a:buNone/>
            </a:pPr>
            <a:r>
              <a:rPr lang="en-US" sz="2800" dirty="0" smtClean="0"/>
              <a:t>A chartered </a:t>
            </a:r>
            <a:r>
              <a:rPr lang="en-US" sz="2800" dirty="0"/>
              <a:t>accountant having valid certificate of practice from the Institute of Chartered Accountants of Pakistan or a firm of chartered accountants; </a:t>
            </a:r>
            <a:endParaRPr lang="en-US" sz="2800" dirty="0" smtClean="0"/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dirty="0" smtClean="0"/>
              <a:t>and </a:t>
            </a:r>
            <a:endParaRPr lang="en-US" sz="2800" dirty="0"/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b="1" dirty="0" smtClean="0"/>
              <a:t>A </a:t>
            </a:r>
            <a:r>
              <a:rPr lang="en-US" sz="2800" b="1" dirty="0"/>
              <a:t>private company having paid up capital </a:t>
            </a:r>
            <a:r>
              <a:rPr lang="en-US" sz="2800" b="1" dirty="0" smtClean="0"/>
              <a:t>&lt;  </a:t>
            </a:r>
            <a:r>
              <a:rPr lang="en-US" sz="2800" b="1" dirty="0"/>
              <a:t>Rs. 3 M </a:t>
            </a:r>
            <a:endParaRPr lang="en-US" sz="2800" b="1" dirty="0" smtClean="0"/>
          </a:p>
          <a:p>
            <a:pPr marL="109728" indent="0" algn="just">
              <a:buNone/>
            </a:pPr>
            <a:r>
              <a:rPr lang="en-US" sz="2800" dirty="0" smtClean="0"/>
              <a:t>A chartered accountant or cost and management accountant having valid certificate of practice from the respective institute or a firm of chartered accountants or cost and management accountants, having such criteria as may be specified. 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Qualification of Auditor (Section 247)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2"/>
            <a:ext cx="9065623" cy="8526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Application: Payment, Applicant, and Declarant Details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6387737"/>
            <a:ext cx="6013269" cy="378823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Enter the required data.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2" y="852616"/>
            <a:ext cx="7727899" cy="54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10668000" cy="49530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Companies having share capital of </a:t>
            </a:r>
            <a:r>
              <a:rPr lang="en-US" sz="2200" dirty="0" smtClean="0"/>
              <a:t>more than Rs </a:t>
            </a:r>
            <a:r>
              <a:rPr lang="en-US" sz="2200" dirty="0"/>
              <a:t>7.5 </a:t>
            </a:r>
            <a:r>
              <a:rPr lang="en-US" sz="2200" dirty="0" smtClean="0"/>
              <a:t>million, </a:t>
            </a:r>
            <a:r>
              <a:rPr lang="en-US" sz="2200" dirty="0"/>
              <a:t>companies limited by guarantee and Associations u/s 42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2(b) of Companies (Appointment of Legal Advisers) Act, 1974, Section </a:t>
            </a:r>
            <a:r>
              <a:rPr lang="en-US" sz="2200" dirty="0" smtClean="0"/>
              <a:t>197 of the Act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dirty="0" smtClean="0"/>
              <a:t>    </a:t>
            </a: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Return to be filed with registrar: </a:t>
            </a:r>
            <a:r>
              <a:rPr lang="en-US" sz="2200" dirty="0"/>
              <a:t>Form 29 within 15 days of appointment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Autofit/>
          </a:bodyPr>
          <a:lstStyle/>
          <a:p>
            <a:r>
              <a:rPr lang="en-US" sz="4400" dirty="0"/>
              <a:t>Appointment of </a:t>
            </a:r>
            <a:r>
              <a:rPr lang="en-US" sz="4400" dirty="0" smtClean="0"/>
              <a:t>Legal Advisor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3378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04800"/>
            <a:ext cx="8686800" cy="6400800"/>
          </a:xfrm>
        </p:spPr>
        <p:txBody>
          <a:bodyPr/>
          <a:lstStyle/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01745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12118109" cy="4888991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en-US" sz="2200" b="1" dirty="0" smtClean="0"/>
          </a:p>
          <a:p>
            <a:pPr marL="393192" lvl="1" indent="0" algn="just">
              <a:buNone/>
            </a:pPr>
            <a:r>
              <a:rPr lang="en-US" sz="2200" b="1" dirty="0" smtClean="0"/>
              <a:t>Applicable </a:t>
            </a:r>
            <a:r>
              <a:rPr lang="en-US" sz="2200" b="1" dirty="0"/>
              <a:t>to: </a:t>
            </a:r>
            <a:r>
              <a:rPr lang="en-US" sz="2200" dirty="0"/>
              <a:t>All companies other than SMC</a:t>
            </a:r>
          </a:p>
          <a:p>
            <a:pPr marL="393192" lvl="1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    </a:t>
            </a:r>
            <a:r>
              <a:rPr lang="en-US" sz="2200" b="1" dirty="0" smtClean="0"/>
              <a:t>Section</a:t>
            </a:r>
            <a:r>
              <a:rPr lang="en-US" sz="2200" b="1" dirty="0"/>
              <a:t>:</a:t>
            </a:r>
            <a:r>
              <a:rPr lang="en-US" sz="2200" dirty="0"/>
              <a:t> Section </a:t>
            </a:r>
            <a:r>
              <a:rPr lang="en-US" sz="2200" dirty="0" smtClean="0"/>
              <a:t>132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   </a:t>
            </a:r>
            <a:r>
              <a:rPr lang="en-US" sz="2200" b="1" dirty="0" smtClean="0"/>
              <a:t>Time </a:t>
            </a:r>
            <a:r>
              <a:rPr lang="en-US" sz="2200" b="1" dirty="0"/>
              <a:t>Frame:</a:t>
            </a:r>
            <a:r>
              <a:rPr lang="en-US" sz="2200" dirty="0"/>
              <a:t> First AGM within 16 months from incorporation and thereafter </a:t>
            </a:r>
            <a:r>
              <a:rPr lang="en-US" sz="2200" dirty="0" smtClean="0"/>
              <a:t>once in every calendar year within </a:t>
            </a:r>
            <a:r>
              <a:rPr lang="en-US" sz="2200" dirty="0"/>
              <a:t>120 days from close of financial </a:t>
            </a:r>
            <a:r>
              <a:rPr lang="en-US" sz="2200" dirty="0" smtClean="0"/>
              <a:t>year. 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 smtClean="0"/>
          </a:p>
          <a:p>
            <a:pPr marL="109728" indent="0" algn="just">
              <a:buNone/>
            </a:pPr>
            <a:r>
              <a:rPr lang="en-US" sz="2200" i="1" dirty="0" smtClean="0"/>
              <a:t>In </a:t>
            </a:r>
            <a:r>
              <a:rPr lang="en-US" sz="2200" i="1" dirty="0"/>
              <a:t>the case of a listed company, the Commission, and, in any other case, the registrar, may for any special reason extend the time within which any annual general meeting, shall be held by a period not exceeding </a:t>
            </a:r>
            <a:r>
              <a:rPr lang="en-US" sz="2200" b="1" i="1" dirty="0" smtClean="0"/>
              <a:t>thirty (30) </a:t>
            </a:r>
            <a:r>
              <a:rPr lang="en-US" sz="2200" i="1" dirty="0"/>
              <a:t>days. </a:t>
            </a:r>
          </a:p>
          <a:p>
            <a:pPr marL="393192" lvl="1" indent="0" algn="just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" y="0"/>
            <a:ext cx="12120880" cy="1676400"/>
          </a:xfrm>
        </p:spPr>
        <p:txBody>
          <a:bodyPr>
            <a:noAutofit/>
          </a:bodyPr>
          <a:lstStyle/>
          <a:p>
            <a:r>
              <a:rPr lang="en-US" sz="4400" dirty="0"/>
              <a:t>Holding of Annual General Meeting (AGM) </a:t>
            </a:r>
          </a:p>
        </p:txBody>
      </p:sp>
    </p:spTree>
    <p:extLst>
      <p:ext uri="{BB962C8B-B14F-4D97-AF65-F5344CB8AC3E}">
        <p14:creationId xmlns:p14="http://schemas.microsoft.com/office/powerpoint/2010/main" val="2898246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10668000" cy="54483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600" b="1" dirty="0" smtClean="0"/>
              <a:t>Section:</a:t>
            </a:r>
            <a:r>
              <a:rPr lang="en-US" sz="2600" dirty="0" smtClean="0"/>
              <a:t> </a:t>
            </a:r>
            <a:r>
              <a:rPr lang="en-US" sz="2600" dirty="0"/>
              <a:t>Section 130</a:t>
            </a:r>
          </a:p>
          <a:p>
            <a:pPr marL="109728" indent="0" algn="just">
              <a:buNone/>
            </a:pPr>
            <a:endParaRPr lang="en-US" sz="2600" b="1" dirty="0" smtClean="0"/>
          </a:p>
          <a:p>
            <a:pPr marL="109728" indent="0" algn="just">
              <a:buNone/>
            </a:pPr>
            <a:r>
              <a:rPr lang="en-US" sz="2600" b="1" dirty="0" smtClean="0"/>
              <a:t>Applicable </a:t>
            </a:r>
            <a:r>
              <a:rPr lang="en-US" sz="2600" b="1" dirty="0"/>
              <a:t>to</a:t>
            </a:r>
            <a:r>
              <a:rPr lang="en-US" sz="2600" b="1" dirty="0" smtClean="0"/>
              <a:t>:</a:t>
            </a:r>
            <a:r>
              <a:rPr lang="en-US" sz="2600" dirty="0" smtClean="0"/>
              <a:t>  </a:t>
            </a:r>
            <a:r>
              <a:rPr lang="en-US" sz="2600" dirty="0"/>
              <a:t>All Companies with following exceptions: </a:t>
            </a:r>
          </a:p>
          <a:p>
            <a:pPr marL="109728" indent="0" algn="just">
              <a:buNone/>
            </a:pPr>
            <a:endParaRPr lang="en-US" sz="2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/>
              <a:t>No filling required in case of SMC or a private company having paid up capital &lt;= Rs. 3 M if there is no change of particulars in the last annual return filed with the registrar.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/>
              <a:t>Other companies where there is no change of particulars in the last annual return filed with the registrar are required to file a NO CHANGE RETURN.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0668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Filing of Annual Return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315045"/>
            <a:ext cx="19050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Continued……….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33400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US" sz="2800" b="1" dirty="0"/>
              <a:t>Time </a:t>
            </a:r>
            <a:r>
              <a:rPr lang="en-US" sz="2800" b="1" dirty="0" smtClean="0"/>
              <a:t>Frame:</a:t>
            </a:r>
            <a:endParaRPr lang="en-US" sz="2800" dirty="0"/>
          </a:p>
          <a:p>
            <a:pPr marL="109728" indent="0" algn="just">
              <a:buNone/>
            </a:pPr>
            <a:r>
              <a:rPr lang="en-US" sz="2800" dirty="0"/>
              <a:t>Within 30 days of holding of AGM and if no AGM held/ concluded, within 30 days of calendar year end.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i="1" dirty="0"/>
              <a:t>Up to 15 Days extension may be allowed by Registrar to a  listed company.</a:t>
            </a:r>
          </a:p>
          <a:p>
            <a:pPr marL="109728" indent="0">
              <a:buNone/>
            </a:pPr>
            <a:r>
              <a:rPr lang="en-US" sz="2800" dirty="0"/>
              <a:t> </a:t>
            </a:r>
          </a:p>
          <a:p>
            <a:pPr marL="109728" indent="0">
              <a:buNone/>
            </a:pPr>
            <a:r>
              <a:rPr lang="en-US" sz="2800" b="1" dirty="0"/>
              <a:t>Return to be filed with </a:t>
            </a:r>
            <a:r>
              <a:rPr lang="en-US" sz="2800" b="1" dirty="0" smtClean="0"/>
              <a:t>registrar:</a:t>
            </a:r>
          </a:p>
          <a:p>
            <a:pPr marL="109728" indent="0">
              <a:buNone/>
            </a:pPr>
            <a:endParaRPr lang="en-US" sz="2800" b="1" dirty="0"/>
          </a:p>
          <a:p>
            <a:r>
              <a:rPr lang="en-US" sz="2800" b="1" dirty="0"/>
              <a:t>Form A</a:t>
            </a:r>
            <a:r>
              <a:rPr lang="en-US" sz="2800" dirty="0"/>
              <a:t> to be filed by companies having share capital </a:t>
            </a:r>
          </a:p>
          <a:p>
            <a:r>
              <a:rPr lang="en-US" sz="2800" b="1" dirty="0"/>
              <a:t>Form B</a:t>
            </a:r>
            <a:r>
              <a:rPr lang="en-US" sz="2800" dirty="0"/>
              <a:t> to be filed by companies not having share capital</a:t>
            </a:r>
          </a:p>
          <a:p>
            <a:r>
              <a:rPr lang="en-US" sz="2800" b="1" dirty="0"/>
              <a:t>Circular No. 29 of 2017 </a:t>
            </a:r>
            <a:r>
              <a:rPr lang="en-US" sz="2800" dirty="0"/>
              <a:t>dated November 22, 2017 for no change of particulars.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</a:rPr>
              <a:t>Filing of Annual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9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84238"/>
            <a:ext cx="12192000" cy="5516562"/>
          </a:xfrm>
        </p:spPr>
        <p:txBody>
          <a:bodyPr>
            <a:noAutofit/>
          </a:bodyPr>
          <a:lstStyle/>
          <a:p>
            <a:pPr marL="109728" indent="0" algn="just"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Applicable to </a:t>
            </a:r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Myriad Pro"/>
            </a:endParaRPr>
          </a:p>
          <a:p>
            <a:pPr marL="109728" indent="0" algn="just">
              <a:spcAft>
                <a:spcPts val="600"/>
              </a:spcAft>
              <a:buNone/>
            </a:pPr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Myriad Pro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Unaudited Financial Statements: </a:t>
            </a:r>
          </a:p>
          <a:p>
            <a:pPr marL="109728" indent="0" algn="just">
              <a:spcAft>
                <a:spcPts val="600"/>
              </a:spcAft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Private companies [not being a subsidiary of a public company] having paid up capital not exceeding Rs.1 million.</a:t>
            </a:r>
          </a:p>
          <a:p>
            <a:pPr marL="109728" indent="0" algn="just">
              <a:spcAft>
                <a:spcPts val="600"/>
              </a:spcAft>
              <a:buNone/>
            </a:pPr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Myriad Pro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/>
              </a:rPr>
              <a:t>Audited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Financial Statements: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romanLcPeriod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Listed companies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romanLcPeriod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Other Companies excluding private companies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Myriad Pro"/>
              </a:rPr>
              <a:t>having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paid up capital not exceeding Rs. 10 million.  </a:t>
            </a:r>
            <a:endParaRPr lang="en-US" sz="2200" dirty="0" smtClean="0">
              <a:solidFill>
                <a:schemeClr val="tx2">
                  <a:lumMod val="50000"/>
                </a:schemeClr>
              </a:solidFill>
              <a:latin typeface="Myriad Pro"/>
            </a:endParaRPr>
          </a:p>
          <a:p>
            <a:pPr marL="109728" indent="0" algn="just"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Myriad Pro"/>
              </a:rPr>
              <a:t> 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Myriad Pro"/>
            </a:endParaRPr>
          </a:p>
          <a:p>
            <a:pPr marL="109728" indent="0" algn="just"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Section: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Section 223 (7), Sections 233 &amp; 234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10668000" cy="65563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Myriad Pro"/>
              </a:rPr>
              <a:t>Filing of Financial stateme</a:t>
            </a:r>
            <a:r>
              <a:rPr lang="en-US" sz="4400" dirty="0">
                <a:latin typeface="+mn-lt"/>
              </a:rPr>
              <a:t>nts </a:t>
            </a:r>
          </a:p>
        </p:txBody>
      </p:sp>
    </p:spTree>
    <p:extLst>
      <p:ext uri="{BB962C8B-B14F-4D97-AF65-F5344CB8AC3E}">
        <p14:creationId xmlns:p14="http://schemas.microsoft.com/office/powerpoint/2010/main" val="1598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55626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>
                <a:latin typeface="Myriad Pro"/>
              </a:rPr>
              <a:t>Time Frame</a:t>
            </a:r>
            <a:r>
              <a:rPr lang="en-US" sz="2200" b="1" dirty="0" smtClean="0">
                <a:latin typeface="Myriad Pro"/>
              </a:rPr>
              <a:t>:</a:t>
            </a:r>
          </a:p>
          <a:p>
            <a:pPr marL="109728" indent="0" algn="just">
              <a:buNone/>
            </a:pPr>
            <a:endParaRPr lang="en-US" sz="2200" b="1" dirty="0">
              <a:latin typeface="Myriad Pro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Audited Financial Statements:</a:t>
            </a:r>
          </a:p>
          <a:p>
            <a:pPr marL="109728" indent="0" algn="just">
              <a:buNone/>
            </a:pPr>
            <a:r>
              <a:rPr lang="en-US" sz="2200" b="1" dirty="0">
                <a:latin typeface="Myriad Pro"/>
              </a:rPr>
              <a:t>With the Commission: </a:t>
            </a:r>
            <a:r>
              <a:rPr lang="en-US" sz="2200" dirty="0">
                <a:latin typeface="Myriad Pro"/>
              </a:rPr>
              <a:t>By listed companies at least 21 days before the AGM (3 copies by post and 1 copy  electronically via email address: financial.statements@secp.gov.pk</a:t>
            </a:r>
          </a:p>
          <a:p>
            <a:pPr marL="109728" indent="0" algn="just">
              <a:buNone/>
            </a:pPr>
            <a:r>
              <a:rPr lang="en-US" sz="2200" b="1" dirty="0">
                <a:latin typeface="Myriad Pro"/>
              </a:rPr>
              <a:t>With the Registrar: </a:t>
            </a:r>
            <a:r>
              <a:rPr lang="en-US" sz="2200" dirty="0" smtClean="0">
                <a:latin typeface="Myriad Pro"/>
              </a:rPr>
              <a:t>Within </a:t>
            </a:r>
            <a:r>
              <a:rPr lang="en-US" sz="2200" dirty="0">
                <a:latin typeface="Myriad Pro"/>
              </a:rPr>
              <a:t>30 days of AGM by listed companies and within 15 days by other companies.</a:t>
            </a:r>
          </a:p>
          <a:p>
            <a:pPr marL="109728" indent="0" algn="just">
              <a:buNone/>
            </a:pPr>
            <a:endParaRPr lang="en-US" sz="2200" dirty="0">
              <a:latin typeface="Myriad Pro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/>
              </a:rPr>
              <a:t>Unaudited Financial Statements: </a:t>
            </a:r>
          </a:p>
          <a:p>
            <a:pPr marL="109728" indent="0" algn="just">
              <a:buNone/>
            </a:pPr>
            <a:r>
              <a:rPr lang="en-US" sz="2200" dirty="0">
                <a:latin typeface="Myriad Pro"/>
              </a:rPr>
              <a:t>Within 30 days of holding of </a:t>
            </a:r>
            <a:r>
              <a:rPr lang="en-US" sz="2200" dirty="0" smtClean="0">
                <a:latin typeface="Myriad Pro"/>
              </a:rPr>
              <a:t>AGM.</a:t>
            </a:r>
            <a:endParaRPr lang="en-US" sz="2200" dirty="0">
              <a:latin typeface="Myriad Pro"/>
            </a:endParaRPr>
          </a:p>
          <a:p>
            <a:pPr marL="109728" indent="0" algn="just">
              <a:buNone/>
            </a:pPr>
            <a:endParaRPr lang="en-US" sz="2200" dirty="0">
              <a:latin typeface="Myriad Pro"/>
            </a:endParaRPr>
          </a:p>
          <a:p>
            <a:pPr marL="109728" indent="0" algn="just">
              <a:buNone/>
            </a:pPr>
            <a:r>
              <a:rPr lang="en-US" sz="2200" i="1" dirty="0"/>
              <a:t>In the case of a listed company the Commission, and in any other case the registrar, may, for any special reason, extend the period for a term not exceeding 30 (thirty) days. </a:t>
            </a:r>
            <a:endParaRPr lang="en-US" sz="2200" i="1" dirty="0">
              <a:latin typeface="Myriad Pr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1280"/>
            <a:ext cx="12192000" cy="7569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riad Pro"/>
              </a:rPr>
              <a:t>Filing of Financial stateme</a:t>
            </a:r>
            <a:r>
              <a:rPr lang="en-US" sz="4000" dirty="0"/>
              <a:t>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54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1"/>
            <a:ext cx="12192000" cy="4711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companies </a:t>
            </a:r>
          </a:p>
          <a:p>
            <a:pPr marL="109728" indent="0">
              <a:buNone/>
            </a:pPr>
            <a:r>
              <a:rPr lang="en-US" sz="2200" dirty="0"/>
              <a:t>    </a:t>
            </a:r>
          </a:p>
          <a:p>
            <a:pPr marL="109728" indent="0">
              <a:buNone/>
            </a:pPr>
            <a:r>
              <a:rPr lang="en-US" sz="2200" b="1" dirty="0"/>
              <a:t>Section:</a:t>
            </a:r>
            <a:r>
              <a:rPr lang="en-US" sz="2200" dirty="0"/>
              <a:t> Section 452 (4)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Time Frame: </a:t>
            </a:r>
            <a:r>
              <a:rPr lang="en-US" sz="2200" dirty="0"/>
              <a:t> To be filed along with annual return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Return to be filled with registrar:</a:t>
            </a:r>
          </a:p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Annexure-II notified vide SRO 446 (1)/2017 </a:t>
            </a:r>
            <a:r>
              <a:rPr lang="en-US" sz="2200" dirty="0"/>
              <a:t>dated 21-06-2017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89038"/>
          </a:xfrm>
        </p:spPr>
        <p:txBody>
          <a:bodyPr>
            <a:normAutofit/>
          </a:bodyPr>
          <a:lstStyle/>
          <a:p>
            <a:r>
              <a:rPr lang="en-US" sz="4400" dirty="0"/>
              <a:t>Filing of Beneficial ownership Return</a:t>
            </a:r>
          </a:p>
        </p:txBody>
      </p:sp>
    </p:spTree>
    <p:extLst>
      <p:ext uri="{BB962C8B-B14F-4D97-AF65-F5344CB8AC3E}">
        <p14:creationId xmlns:p14="http://schemas.microsoft.com/office/powerpoint/2010/main" val="2160187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12192000" cy="49194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/>
              <a:t>Applicable to: </a:t>
            </a:r>
            <a:r>
              <a:rPr lang="en-US" sz="2800" dirty="0"/>
              <a:t>All companies </a:t>
            </a:r>
          </a:p>
          <a:p>
            <a:pPr marL="109728" indent="0" algn="just">
              <a:buNone/>
            </a:pPr>
            <a:r>
              <a:rPr lang="en-US" sz="2800" dirty="0"/>
              <a:t>    </a:t>
            </a:r>
          </a:p>
          <a:p>
            <a:pPr marL="109728" indent="0" algn="just">
              <a:buNone/>
            </a:pPr>
            <a:r>
              <a:rPr lang="en-US" sz="2800" b="1" dirty="0"/>
              <a:t>Section: </a:t>
            </a:r>
            <a:r>
              <a:rPr lang="en-US" dirty="0" smtClean="0"/>
              <a:t>Section </a:t>
            </a:r>
            <a:r>
              <a:rPr lang="en-US" dirty="0"/>
              <a:t>246(2), 223(5) and Section 197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b="1" dirty="0"/>
              <a:t>Time Frame: </a:t>
            </a:r>
            <a:r>
              <a:rPr lang="en-US" sz="2800" dirty="0"/>
              <a:t> </a:t>
            </a:r>
            <a:r>
              <a:rPr lang="en-US" dirty="0"/>
              <a:t>At </a:t>
            </a:r>
            <a:r>
              <a:rPr lang="en-US" dirty="0" smtClean="0"/>
              <a:t>AGM / </a:t>
            </a:r>
            <a:r>
              <a:rPr lang="en-US" dirty="0"/>
              <a:t>within 30 days </a:t>
            </a:r>
            <a:r>
              <a:rPr lang="en-US" dirty="0" smtClean="0"/>
              <a:t>of occurrence </a:t>
            </a:r>
            <a:r>
              <a:rPr lang="en-US" dirty="0"/>
              <a:t>of casual </a:t>
            </a:r>
            <a:r>
              <a:rPr lang="en-US" dirty="0" smtClean="0"/>
              <a:t>vacancy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b="1" dirty="0"/>
              <a:t>Return to be filled with registrar:</a:t>
            </a:r>
          </a:p>
          <a:p>
            <a:pPr marL="109728" indent="0" algn="just">
              <a:buNone/>
            </a:pPr>
            <a:endParaRPr lang="en-US" sz="2800" b="1" dirty="0"/>
          </a:p>
          <a:p>
            <a:pPr marL="109728" indent="0" algn="just">
              <a:buNone/>
            </a:pPr>
            <a:r>
              <a:rPr lang="en-US" b="1" dirty="0"/>
              <a:t>Form 29 </a:t>
            </a:r>
            <a:r>
              <a:rPr lang="en-US" dirty="0"/>
              <a:t>within 15 days of appointment </a:t>
            </a:r>
            <a:r>
              <a:rPr lang="en-US" dirty="0" smtClean="0"/>
              <a:t>along </a:t>
            </a:r>
            <a:r>
              <a:rPr lang="en-US" dirty="0"/>
              <a:t>with consent of auditor(s)</a:t>
            </a:r>
            <a:endParaRPr lang="en-US" sz="2800" b="1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Appointment of Subsequent Auditors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12192000" cy="6007291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4553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37070"/>
            <a:ext cx="7164865" cy="7166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Application: Company Information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2" y="6374674"/>
            <a:ext cx="7489371" cy="48332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Enter the required Company Information.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8" y="753762"/>
            <a:ext cx="7061484" cy="55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3136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b="1" dirty="0"/>
              <a:t>Applicable to:</a:t>
            </a:r>
            <a:r>
              <a:rPr lang="en-US" sz="2200" dirty="0"/>
              <a:t> Listed companies only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Section:</a:t>
            </a:r>
            <a:r>
              <a:rPr lang="en-US" sz="2200" dirty="0"/>
              <a:t> Section 237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Time Frame:</a:t>
            </a:r>
          </a:p>
          <a:p>
            <a:pPr marL="109728" indent="0">
              <a:buNone/>
            </a:pPr>
            <a:r>
              <a:rPr lang="en-US" sz="2200" b="1" dirty="0"/>
              <a:t>With the Commission through e-mail:</a:t>
            </a:r>
          </a:p>
          <a:p>
            <a:r>
              <a:rPr lang="en-US" sz="2200" dirty="0"/>
              <a:t>Within 30 days of the close of 1st and 3rd quarters </a:t>
            </a:r>
          </a:p>
          <a:p>
            <a:r>
              <a:rPr lang="en-US" sz="2200" dirty="0"/>
              <a:t>Within 60 days of the close of its 2nd quarter</a:t>
            </a:r>
          </a:p>
          <a:p>
            <a:pPr marL="109728" indent="0">
              <a:buNone/>
            </a:pPr>
            <a:r>
              <a:rPr lang="en-US" sz="2200" i="1" dirty="0"/>
              <a:t>The Commission may on application may extend the period of filing in case of accounts of 1st quarter for a period not exceeding 30 days, if the company has been allowed extension in terms of Section 223.</a:t>
            </a:r>
            <a:r>
              <a:rPr lang="en-US" sz="2200" dirty="0"/>
              <a:t> </a:t>
            </a:r>
          </a:p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With the registrar: </a:t>
            </a:r>
            <a:r>
              <a:rPr lang="en-US" sz="2200" dirty="0"/>
              <a:t>E-filling within the same </a:t>
            </a:r>
            <a:r>
              <a:rPr lang="en-US" sz="2200" dirty="0" smtClean="0"/>
              <a:t>timelines.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109728" indent="0">
              <a:buNone/>
            </a:pP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Filing of quarterly financial statements </a:t>
            </a:r>
          </a:p>
        </p:txBody>
      </p:sp>
    </p:spTree>
    <p:extLst>
      <p:ext uri="{BB962C8B-B14F-4D97-AF65-F5344CB8AC3E}">
        <p14:creationId xmlns:p14="http://schemas.microsoft.com/office/powerpoint/2010/main" val="2640369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761"/>
            <a:ext cx="12192000" cy="58955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4400" b="1" dirty="0"/>
          </a:p>
          <a:p>
            <a:pPr marL="109728" indent="0" algn="ctr">
              <a:buNone/>
            </a:pPr>
            <a:endParaRPr lang="en-US" sz="4400" b="1" dirty="0"/>
          </a:p>
          <a:p>
            <a:pPr marL="109728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BASED REQUIREMENTS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49567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7600"/>
            <a:ext cx="12192000" cy="52070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/>
              <a:t>Applicable to:</a:t>
            </a:r>
            <a:r>
              <a:rPr lang="en-US" sz="2200" dirty="0"/>
              <a:t> All public </a:t>
            </a:r>
            <a:r>
              <a:rPr lang="en-US" sz="2200" dirty="0" smtClean="0"/>
              <a:t>companies. </a:t>
            </a:r>
          </a:p>
          <a:p>
            <a:pPr marL="109728" indent="0" algn="just">
              <a:buNone/>
            </a:pPr>
            <a:r>
              <a:rPr lang="en-US" sz="2200" dirty="0" smtClean="0"/>
              <a:t>A </a:t>
            </a:r>
            <a:r>
              <a:rPr lang="en-US" sz="2200" dirty="0"/>
              <a:t>public company shall not start its operations or exercise any borrowing powers </a:t>
            </a:r>
            <a:r>
              <a:rPr lang="en-US" sz="2200" dirty="0" smtClean="0"/>
              <a:t>unless requirements of Section 19 have been met and documents have been accepted and registered. 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</a:t>
            </a:r>
            <a:r>
              <a:rPr lang="en-US" sz="2200" dirty="0"/>
              <a:t> Section 19 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 smtClean="0"/>
              <a:t>Return </a:t>
            </a:r>
            <a:r>
              <a:rPr lang="en-US" sz="2200" b="1" dirty="0"/>
              <a:t>to be filed with registrar:</a:t>
            </a:r>
          </a:p>
          <a:p>
            <a:pPr marL="109728" indent="0" algn="just">
              <a:buNone/>
            </a:pPr>
            <a:endParaRPr lang="en-US" sz="2200" b="1" dirty="0"/>
          </a:p>
          <a:p>
            <a:pPr marL="109728" indent="0" algn="just">
              <a:buNone/>
            </a:pPr>
            <a:r>
              <a:rPr lang="en-US" sz="2200" b="1" dirty="0"/>
              <a:t>Declaration on From </a:t>
            </a:r>
            <a:r>
              <a:rPr lang="en-US" sz="2200" b="1" dirty="0" smtClean="0"/>
              <a:t>23</a:t>
            </a:r>
            <a:r>
              <a:rPr lang="en-US" sz="2200" dirty="0" smtClean="0"/>
              <a:t> </a:t>
            </a:r>
            <a:r>
              <a:rPr lang="en-US" sz="2200" dirty="0"/>
              <a:t>along with statement in lieu of prospectus by pubic unlisted </a:t>
            </a:r>
            <a:r>
              <a:rPr lang="en-US" sz="2200" dirty="0" smtClean="0"/>
              <a:t>companies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Declaration on Form 22 </a:t>
            </a:r>
            <a:r>
              <a:rPr lang="en-US" sz="2200" dirty="0"/>
              <a:t>along with prospectus and other returns/ documents by listed companies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040"/>
          </a:xfrm>
        </p:spPr>
        <p:txBody>
          <a:bodyPr>
            <a:noAutofit/>
          </a:bodyPr>
          <a:lstStyle/>
          <a:p>
            <a:r>
              <a:rPr lang="en-US" sz="4400" dirty="0"/>
              <a:t>Commencement of business</a:t>
            </a:r>
          </a:p>
        </p:txBody>
      </p:sp>
    </p:spTree>
    <p:extLst>
      <p:ext uri="{BB962C8B-B14F-4D97-AF65-F5344CB8AC3E}">
        <p14:creationId xmlns:p14="http://schemas.microsoft.com/office/powerpoint/2010/main" val="1390273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73760"/>
            <a:ext cx="12192000" cy="598424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companies changing their registered office </a:t>
            </a:r>
            <a:r>
              <a:rPr lang="en-US" sz="2200" dirty="0" smtClean="0"/>
              <a:t>address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 smtClean="0"/>
              <a:t>Approval </a:t>
            </a:r>
            <a:r>
              <a:rPr lang="en-US" sz="2200" b="1" dirty="0"/>
              <a:t>of general meeting through special </a:t>
            </a:r>
            <a:r>
              <a:rPr lang="en-US" sz="2200" b="1" dirty="0" smtClean="0"/>
              <a:t>resolution:</a:t>
            </a:r>
            <a:endParaRPr lang="en-US" sz="2200" b="1" dirty="0"/>
          </a:p>
          <a:p>
            <a:pPr algn="just"/>
            <a:r>
              <a:rPr lang="en-US" sz="2200" dirty="0" smtClean="0"/>
              <a:t>For change of registered office from </a:t>
            </a:r>
            <a:r>
              <a:rPr lang="en-US" sz="2200" dirty="0"/>
              <a:t>one city to another within same </a:t>
            </a:r>
            <a:r>
              <a:rPr lang="en-US" sz="2200" dirty="0" smtClean="0"/>
              <a:t>province OR a </a:t>
            </a:r>
            <a:r>
              <a:rPr lang="en-US" sz="2200" dirty="0"/>
              <a:t>city to another in any part of Pakistan not forming part of a Province </a:t>
            </a:r>
          </a:p>
          <a:p>
            <a:pPr marL="109728" indent="0" algn="just">
              <a:buNone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Petition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under Section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32 to Registrar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equired after passing of special resolution:</a:t>
            </a:r>
            <a:r>
              <a:rPr lang="en-US" sz="2200" dirty="0" smtClean="0"/>
              <a:t> </a:t>
            </a:r>
            <a:endParaRPr lang="en-US" sz="2200" b="1" dirty="0"/>
          </a:p>
          <a:p>
            <a:r>
              <a:rPr lang="en-US" sz="2200" dirty="0"/>
              <a:t>From one province to another province or ICT  or vice versa; and</a:t>
            </a:r>
          </a:p>
          <a:p>
            <a:r>
              <a:rPr lang="en-US" sz="2200" dirty="0"/>
              <a:t>From one province or ICT to a part of Pakistan not forming part of a province or vice versa</a:t>
            </a:r>
          </a:p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21, Section </a:t>
            </a:r>
            <a:r>
              <a:rPr lang="en-US" sz="2200" dirty="0" smtClean="0"/>
              <a:t>32 and Section 150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Return to be filed with registrar: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Form 21 within 15 days from date of change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Form 26 within 15 days </a:t>
            </a:r>
            <a:r>
              <a:rPr lang="en-US" sz="2200" dirty="0" smtClean="0"/>
              <a:t>of passing of special resolution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6960"/>
          </a:xfrm>
        </p:spPr>
        <p:txBody>
          <a:bodyPr>
            <a:noAutofit/>
          </a:bodyPr>
          <a:lstStyle/>
          <a:p>
            <a:r>
              <a:rPr lang="en-US" sz="4400" dirty="0"/>
              <a:t>Change in registered office address</a:t>
            </a:r>
          </a:p>
        </p:txBody>
      </p:sp>
    </p:spTree>
    <p:extLst>
      <p:ext uri="{BB962C8B-B14F-4D97-AF65-F5344CB8AC3E}">
        <p14:creationId xmlns:p14="http://schemas.microsoft.com/office/powerpoint/2010/main" val="73042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12192000" cy="48432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/>
              <a:t>Applicable to: </a:t>
            </a:r>
            <a:r>
              <a:rPr lang="en-US" sz="2800" dirty="0"/>
              <a:t>Companies changing their principle line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b="1" dirty="0"/>
              <a:t>Section: Section 32 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109728" indent="0" algn="just">
              <a:buNone/>
            </a:pPr>
            <a:r>
              <a:rPr lang="en-US" sz="2800" b="1" dirty="0"/>
              <a:t>Return to be filed with registrar:</a:t>
            </a:r>
          </a:p>
          <a:p>
            <a:pPr marL="109728" indent="0" algn="just">
              <a:buNone/>
            </a:pPr>
            <a:endParaRPr lang="en-US" sz="2800" b="1" dirty="0"/>
          </a:p>
          <a:p>
            <a:pPr marL="109728" indent="0" algn="just">
              <a:buNone/>
            </a:pPr>
            <a:r>
              <a:rPr lang="en-US" b="1" dirty="0"/>
              <a:t>Form 26 </a:t>
            </a:r>
            <a:r>
              <a:rPr lang="en-US" dirty="0"/>
              <a:t>along-with amended copy of memorandum of </a:t>
            </a:r>
            <a:r>
              <a:rPr lang="en-US" dirty="0" smtClean="0"/>
              <a:t>association within 30 days of passing of Special Resolution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b="1" dirty="0" smtClean="0"/>
              <a:t>No Approval Required for change in principle line of business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2652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ffectLst/>
              </a:rPr>
              <a:t>Alteration in the principal line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9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6000"/>
            <a:ext cx="11978640" cy="53086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companies except SMC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Sections 157, 161 and 162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Time Frame: </a:t>
            </a:r>
            <a:r>
              <a:rPr lang="en-US" sz="2200" dirty="0"/>
              <a:t>First election of directors in first AGM and thereafter every 03 years</a:t>
            </a:r>
            <a:r>
              <a:rPr lang="en-US" sz="2200" b="1" dirty="0"/>
              <a:t>.</a:t>
            </a:r>
          </a:p>
          <a:p>
            <a:pPr marL="109728" indent="0" algn="just">
              <a:buNone/>
            </a:pPr>
            <a:endParaRPr lang="en-US" sz="2200" b="1" dirty="0"/>
          </a:p>
          <a:p>
            <a:pPr marL="109728" indent="0" algn="just">
              <a:buNone/>
            </a:pPr>
            <a:r>
              <a:rPr lang="en-US" sz="2200" b="1" dirty="0"/>
              <a:t>Return to be filed with registrar: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Form 28;  and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Form 29 </a:t>
            </a:r>
          </a:p>
          <a:p>
            <a:pPr marL="109728" indent="0" algn="just">
              <a:buNone/>
            </a:pPr>
            <a:r>
              <a:rPr lang="en-US" sz="2200" dirty="0"/>
              <a:t>within 15 days of </a:t>
            </a:r>
            <a:r>
              <a:rPr lang="en-US" sz="2200" dirty="0" smtClean="0"/>
              <a:t>election</a:t>
            </a: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Election of Directors</a:t>
            </a:r>
          </a:p>
        </p:txBody>
      </p:sp>
    </p:spTree>
    <p:extLst>
      <p:ext uri="{BB962C8B-B14F-4D97-AF65-F5344CB8AC3E}">
        <p14:creationId xmlns:p14="http://schemas.microsoft.com/office/powerpoint/2010/main" val="2297461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181600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endParaRPr lang="en-US" sz="2200" b="1" dirty="0"/>
          </a:p>
          <a:p>
            <a:pPr marL="109728" indent="0" algn="just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 </a:t>
            </a:r>
            <a:r>
              <a:rPr lang="en-US" sz="2200" dirty="0" smtClean="0"/>
              <a:t>All </a:t>
            </a:r>
            <a:r>
              <a:rPr lang="en-US" sz="2200" dirty="0"/>
              <a:t>companies for every change in directorship or </a:t>
            </a:r>
            <a:r>
              <a:rPr lang="en-US" sz="2200" dirty="0" smtClean="0"/>
              <a:t>CEO</a:t>
            </a:r>
          </a:p>
          <a:p>
            <a:pPr marL="109728" indent="0" algn="just">
              <a:buNone/>
            </a:pPr>
            <a:endParaRPr lang="en-US" sz="2200" dirty="0" smtClean="0"/>
          </a:p>
          <a:p>
            <a:pPr marL="109728" indent="0" algn="just">
              <a:buNone/>
            </a:pPr>
            <a:r>
              <a:rPr lang="en-US" sz="2200" b="1" dirty="0" smtClean="0"/>
              <a:t>Appointment of CEO:</a:t>
            </a:r>
            <a:r>
              <a:rPr lang="en-US" sz="2200" dirty="0" smtClean="0"/>
              <a:t> Within </a:t>
            </a:r>
            <a:r>
              <a:rPr lang="en-US" sz="2200" dirty="0"/>
              <a:t>fourteen days from the date of election of directors </a:t>
            </a:r>
            <a:r>
              <a:rPr lang="en-US" sz="2200" dirty="0" smtClean="0"/>
              <a:t>or </a:t>
            </a:r>
            <a:r>
              <a:rPr lang="en-US" sz="2200" dirty="0"/>
              <a:t>the office of the chief executive falling </a:t>
            </a:r>
            <a:r>
              <a:rPr lang="en-US" sz="2200" dirty="0" smtClean="0"/>
              <a:t>vacant;</a:t>
            </a:r>
          </a:p>
          <a:p>
            <a:pPr marL="109728" indent="0" algn="just">
              <a:buNone/>
            </a:pPr>
            <a:r>
              <a:rPr lang="en-US" sz="2200" b="1" dirty="0" smtClean="0"/>
              <a:t>Casual Vacancy of Directors:</a:t>
            </a:r>
            <a:r>
              <a:rPr lang="en-US" sz="2200" dirty="0"/>
              <a:t> </a:t>
            </a:r>
            <a:r>
              <a:rPr lang="en-US" sz="2200" dirty="0" smtClean="0"/>
              <a:t>At </a:t>
            </a:r>
            <a:r>
              <a:rPr lang="en-US" sz="2200" dirty="0"/>
              <a:t>the earliest but not later than ninety days from the date, the vacancy occurred. </a:t>
            </a:r>
            <a:endParaRPr lang="en-US" sz="2200" b="1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</a:t>
            </a:r>
            <a:r>
              <a:rPr lang="en-US" sz="2200" dirty="0" smtClean="0"/>
              <a:t>155,167, </a:t>
            </a:r>
            <a:r>
              <a:rPr lang="en-US" sz="2200" dirty="0"/>
              <a:t>187</a:t>
            </a:r>
            <a:r>
              <a:rPr lang="en-US" sz="2200" dirty="0" smtClean="0"/>
              <a:t> </a:t>
            </a:r>
            <a:r>
              <a:rPr lang="en-US" sz="2200" dirty="0"/>
              <a:t>and 197</a:t>
            </a:r>
          </a:p>
          <a:p>
            <a:pPr marL="109728" indent="0" algn="just">
              <a:buNone/>
            </a:pPr>
            <a:endParaRPr lang="en-US" sz="2200" b="1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Return to be filed with registrar: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Form 28;  and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Form 29 </a:t>
            </a:r>
          </a:p>
          <a:p>
            <a:pPr marL="109728" indent="0" algn="just">
              <a:buNone/>
            </a:pPr>
            <a:r>
              <a:rPr lang="en-US" sz="2200" dirty="0"/>
              <a:t>within 15 days of appointment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3840"/>
          </a:xfrm>
        </p:spPr>
        <p:txBody>
          <a:bodyPr>
            <a:normAutofit/>
          </a:bodyPr>
          <a:lstStyle/>
          <a:p>
            <a:r>
              <a:rPr lang="en-US" sz="4400" dirty="0"/>
              <a:t>Appointment of director, chief executive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0585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4102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200" b="1" dirty="0"/>
              <a:t>Applicable to:</a:t>
            </a:r>
            <a:r>
              <a:rPr lang="en-US" sz="2200" dirty="0"/>
              <a:t> All public companies having share capital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131 </a:t>
            </a:r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Time Frame: </a:t>
            </a:r>
            <a:r>
              <a:rPr lang="en-US" sz="2200" dirty="0"/>
              <a:t>Within 180 days from date at which company is entitled to commence business or within 09 months from incorporation whichever earlier</a:t>
            </a:r>
          </a:p>
          <a:p>
            <a:pPr marL="109728" indent="0" algn="just">
              <a:buNone/>
            </a:pPr>
            <a:r>
              <a:rPr lang="en-US" sz="2200" b="1" dirty="0"/>
              <a:t>Note</a:t>
            </a:r>
            <a:r>
              <a:rPr lang="en-US" sz="2200" dirty="0"/>
              <a:t>:- If first AGM is decided to be held earlier, no statutory meeting shall be </a:t>
            </a:r>
            <a:r>
              <a:rPr lang="en-US" sz="2200" dirty="0" smtClean="0"/>
              <a:t>required.</a:t>
            </a:r>
            <a:endParaRPr lang="en-US" sz="2200" dirty="0"/>
          </a:p>
          <a:p>
            <a:pPr marL="109728" indent="0" algn="just">
              <a:buNone/>
            </a:pPr>
            <a:endParaRPr lang="en-US" sz="2200" dirty="0"/>
          </a:p>
          <a:p>
            <a:pPr marL="109728" indent="0" algn="just">
              <a:buNone/>
            </a:pPr>
            <a:r>
              <a:rPr lang="en-US" sz="2200" b="1" dirty="0"/>
              <a:t>Return to be filed with registrar:</a:t>
            </a:r>
          </a:p>
          <a:p>
            <a:pPr marL="109728" indent="0" algn="just">
              <a:buNone/>
            </a:pPr>
            <a:r>
              <a:rPr lang="en-US" sz="2200" dirty="0"/>
              <a:t>Certified copy of statutory report on </a:t>
            </a:r>
            <a:r>
              <a:rPr lang="en-US" sz="2200" b="1" dirty="0"/>
              <a:t>Form 25, </a:t>
            </a:r>
            <a:r>
              <a:rPr lang="en-US" sz="2200" dirty="0"/>
              <a:t>along with report of auditors at least 21 days before meeting.</a:t>
            </a:r>
          </a:p>
          <a:p>
            <a:pPr marL="109728" indent="0" algn="just">
              <a:buNone/>
            </a:pPr>
            <a:r>
              <a:rPr lang="en-US" sz="2200" b="1" dirty="0"/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r>
              <a:rPr lang="en-US" sz="4400" dirty="0"/>
              <a:t>Statutory meeting </a:t>
            </a:r>
          </a:p>
        </p:txBody>
      </p:sp>
    </p:spTree>
    <p:extLst>
      <p:ext uri="{BB962C8B-B14F-4D97-AF65-F5344CB8AC3E}">
        <p14:creationId xmlns:p14="http://schemas.microsoft.com/office/powerpoint/2010/main" val="1043664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" y="1481328"/>
            <a:ext cx="12059920" cy="48432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b="1" dirty="0"/>
              <a:t>Applicable to:</a:t>
            </a:r>
            <a:r>
              <a:rPr lang="en-US" sz="2200" dirty="0"/>
              <a:t> All companies having share capital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Section:</a:t>
            </a:r>
            <a:r>
              <a:rPr lang="en-US" sz="2200" dirty="0"/>
              <a:t> Sections 85 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 smtClean="0"/>
              <a:t>Return </a:t>
            </a:r>
            <a:r>
              <a:rPr lang="en-US" sz="2200" b="1" dirty="0"/>
              <a:t>to be filed with registrar</a:t>
            </a:r>
            <a:r>
              <a:rPr lang="en-US" sz="2200" b="1" dirty="0" smtClean="0"/>
              <a:t>:</a:t>
            </a:r>
          </a:p>
          <a:p>
            <a:pPr marL="109728" indent="0">
              <a:buNone/>
            </a:pP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Form </a:t>
            </a:r>
            <a:r>
              <a:rPr lang="en-US" sz="2200" b="1" dirty="0" smtClean="0"/>
              <a:t>7; and </a:t>
            </a:r>
          </a:p>
          <a:p>
            <a:pPr marL="109728" indent="0">
              <a:buNone/>
            </a:pPr>
            <a:r>
              <a:rPr lang="en-US" sz="2200" b="1" dirty="0" smtClean="0"/>
              <a:t>Form 26</a:t>
            </a:r>
          </a:p>
          <a:p>
            <a:pPr marL="109728" indent="0">
              <a:buNone/>
            </a:pPr>
            <a:r>
              <a:rPr lang="en-US" sz="2200" dirty="0" smtClean="0"/>
              <a:t>within </a:t>
            </a:r>
            <a:r>
              <a:rPr lang="en-US" sz="2200" dirty="0"/>
              <a:t>15 days of passing of special resolution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" y="0"/>
            <a:ext cx="10535920" cy="1143000"/>
          </a:xfrm>
        </p:spPr>
        <p:txBody>
          <a:bodyPr>
            <a:noAutofit/>
          </a:bodyPr>
          <a:lstStyle/>
          <a:p>
            <a:r>
              <a:rPr lang="en-US" sz="4400" dirty="0"/>
              <a:t>Increase in authorized capital</a:t>
            </a:r>
          </a:p>
        </p:txBody>
      </p:sp>
    </p:spTree>
    <p:extLst>
      <p:ext uri="{BB962C8B-B14F-4D97-AF65-F5344CB8AC3E}">
        <p14:creationId xmlns:p14="http://schemas.microsoft.com/office/powerpoint/2010/main" val="1561982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1"/>
            <a:ext cx="12192000" cy="4864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Private Companies or public unlisted companies 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 </a:t>
            </a:r>
            <a:r>
              <a:rPr lang="en-US" sz="2200" dirty="0" smtClean="0"/>
              <a:t>74/76 read with Rule 12 B of the Companies(General Provisions and Forms) Rules,1985</a:t>
            </a: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 smtClean="0"/>
              <a:t>Return </a:t>
            </a:r>
            <a:r>
              <a:rPr lang="en-US" sz="2200" b="1" dirty="0"/>
              <a:t>to be filed with registrar: </a:t>
            </a:r>
            <a:endParaRPr lang="en-US" sz="2200" b="1" dirty="0" smtClean="0"/>
          </a:p>
          <a:p>
            <a:pPr marL="109728" indent="0">
              <a:buNone/>
            </a:pPr>
            <a:endParaRPr lang="en-US" sz="2200" b="1" dirty="0" smtClean="0"/>
          </a:p>
          <a:p>
            <a:pPr marL="109728" indent="0">
              <a:buNone/>
            </a:pPr>
            <a:r>
              <a:rPr lang="en-US" sz="2200" b="1" dirty="0" smtClean="0"/>
              <a:t>Form 3A </a:t>
            </a:r>
            <a:r>
              <a:rPr lang="en-US" sz="2200" dirty="0" smtClean="0"/>
              <a:t>within </a:t>
            </a:r>
            <a:r>
              <a:rPr lang="en-US" sz="2200" dirty="0"/>
              <a:t>15 days from the registration of transfer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0"/>
            <a:ext cx="12192000" cy="1143318"/>
          </a:xfrm>
        </p:spPr>
        <p:txBody>
          <a:bodyPr>
            <a:noAutofit/>
          </a:bodyPr>
          <a:lstStyle/>
          <a:p>
            <a:r>
              <a:rPr lang="en-US" sz="4400" dirty="0"/>
              <a:t>Share transfer return </a:t>
            </a:r>
          </a:p>
        </p:txBody>
      </p:sp>
    </p:spTree>
    <p:extLst>
      <p:ext uri="{BB962C8B-B14F-4D97-AF65-F5344CB8AC3E}">
        <p14:creationId xmlns:p14="http://schemas.microsoft.com/office/powerpoint/2010/main" val="52079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5756" y="0"/>
            <a:ext cx="10060459" cy="840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Application: Capital Structure &amp; Director/Subscriber’s Data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5" y="6353776"/>
            <a:ext cx="5111931" cy="504224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Enter the required data.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840259"/>
            <a:ext cx="7860489" cy="5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2080" y="1295400"/>
            <a:ext cx="12202160" cy="5105400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n-US" sz="3300" b="1" dirty="0"/>
              <a:t>Registration/  modification of mortgage or charge or pledge</a:t>
            </a:r>
          </a:p>
          <a:p>
            <a:pPr marL="109728" indent="0" algn="just">
              <a:buNone/>
            </a:pPr>
            <a:endParaRPr lang="en-US" sz="3300" b="1" dirty="0"/>
          </a:p>
          <a:p>
            <a:pPr marL="109728" indent="0">
              <a:buNone/>
            </a:pPr>
            <a:r>
              <a:rPr lang="en-US" sz="2800" b="1" dirty="0"/>
              <a:t>Section: Section </a:t>
            </a:r>
            <a:r>
              <a:rPr lang="en-US" sz="2800" dirty="0"/>
              <a:t>100, 106 &amp; </a:t>
            </a:r>
            <a:r>
              <a:rPr lang="en-US" dirty="0" smtClean="0"/>
              <a:t>448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Time Frame: </a:t>
            </a:r>
            <a:r>
              <a:rPr lang="en-US" dirty="0" smtClean="0"/>
              <a:t>Within </a:t>
            </a:r>
            <a:r>
              <a:rPr lang="en-US" dirty="0"/>
              <a:t>30 days of creation / modification</a:t>
            </a:r>
            <a:endParaRPr lang="en-US" sz="2800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800" b="1" dirty="0"/>
              <a:t>Return to be filed with registrar:</a:t>
            </a:r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b="1" dirty="0" smtClean="0"/>
              <a:t>Form 10: </a:t>
            </a:r>
            <a:r>
              <a:rPr lang="en-US" dirty="0" smtClean="0"/>
              <a:t>Particulars of Mortgages, Charges etc.</a:t>
            </a:r>
          </a:p>
          <a:p>
            <a:pPr marL="109728" indent="0">
              <a:buNone/>
            </a:pPr>
            <a:r>
              <a:rPr lang="en-US" b="1" dirty="0" smtClean="0"/>
              <a:t>Form 16:</a:t>
            </a:r>
            <a:r>
              <a:rPr lang="en-US" dirty="0"/>
              <a:t> Particulars </a:t>
            </a:r>
            <a:r>
              <a:rPr lang="en-US" dirty="0" smtClean="0"/>
              <a:t>of modification of Mortgages, Charges </a:t>
            </a:r>
            <a:r>
              <a:rPr lang="en-US" dirty="0"/>
              <a:t>etc.</a:t>
            </a:r>
            <a:endParaRPr lang="en-US" b="1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Along </a:t>
            </a:r>
            <a:r>
              <a:rPr lang="en-US" dirty="0"/>
              <a:t>with verified copy of charge creating/ modification </a:t>
            </a:r>
            <a:r>
              <a:rPr lang="en-US" dirty="0" smtClean="0"/>
              <a:t>instruments &amp; Affidavit (for correctness of submitted documents)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rmAutofit/>
          </a:bodyPr>
          <a:lstStyle/>
          <a:p>
            <a:r>
              <a:rPr lang="en-US" sz="4000" dirty="0"/>
              <a:t>REGISTRATION OF MORTGAGES, CHARGES</a:t>
            </a:r>
          </a:p>
        </p:txBody>
      </p:sp>
    </p:spTree>
    <p:extLst>
      <p:ext uri="{BB962C8B-B14F-4D97-AF65-F5344CB8AC3E}">
        <p14:creationId xmlns:p14="http://schemas.microsoft.com/office/powerpoint/2010/main" val="1533346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12192000" cy="499567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000" b="1" dirty="0"/>
              <a:t>Satisfaction of mortgage or charge or pledge</a:t>
            </a:r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800" b="1" dirty="0"/>
              <a:t>Section: </a:t>
            </a:r>
            <a:r>
              <a:rPr lang="en-US" dirty="0"/>
              <a:t>Section 109, </a:t>
            </a:r>
            <a:r>
              <a:rPr lang="en-US" dirty="0" smtClean="0"/>
              <a:t>448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 smtClean="0"/>
              <a:t>Time </a:t>
            </a:r>
            <a:r>
              <a:rPr lang="en-US" b="1" dirty="0"/>
              <a:t>Frame: </a:t>
            </a:r>
            <a:r>
              <a:rPr lang="en-US" dirty="0"/>
              <a:t>Within 30 days of satisfaction</a:t>
            </a:r>
            <a:endParaRPr lang="en-US" sz="2800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800" b="1" dirty="0"/>
              <a:t>Return to be filed with registrar: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Form 17:</a:t>
            </a:r>
            <a:r>
              <a:rPr lang="en-US" dirty="0"/>
              <a:t> </a:t>
            </a:r>
            <a:r>
              <a:rPr lang="en-US" dirty="0" smtClean="0"/>
              <a:t>Memorandum of complete satisfaction of Mortgages</a:t>
            </a:r>
            <a:r>
              <a:rPr lang="en-US" dirty="0"/>
              <a:t>, Charges etc.</a:t>
            </a:r>
            <a:endParaRPr lang="en-US" b="1" dirty="0"/>
          </a:p>
          <a:p>
            <a:pPr marL="109728" indent="0">
              <a:buNone/>
            </a:pPr>
            <a:endParaRPr lang="en-US" dirty="0"/>
          </a:p>
          <a:p>
            <a:pPr marL="109728" indent="0" algn="just">
              <a:buNone/>
            </a:pP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with along with memorandum of satisfaction of mortgage or charge and NOC on behalf of mortgage/ charge holder. 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2652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REGISTRATION OF MORTGAGES,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20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12090400" cy="5181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b="1" dirty="0"/>
              <a:t>Applicable to: </a:t>
            </a:r>
            <a:r>
              <a:rPr lang="en-US" sz="2200" dirty="0"/>
              <a:t>All companies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Section: </a:t>
            </a:r>
            <a:r>
              <a:rPr lang="en-US" sz="2200" dirty="0"/>
              <a:t>Sections 70 and 83 read with Rule 12 </a:t>
            </a:r>
            <a:r>
              <a:rPr lang="en-US" sz="2200" dirty="0" smtClean="0"/>
              <a:t>C </a:t>
            </a:r>
            <a:r>
              <a:rPr lang="en-US" sz="2200" dirty="0"/>
              <a:t>of the Companies(General Provisions and Forms) Rules,1985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b="1" dirty="0"/>
              <a:t>Return to be filed with registrar:</a:t>
            </a:r>
          </a:p>
          <a:p>
            <a:pPr marL="109728" indent="0">
              <a:buNone/>
            </a:pPr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Form </a:t>
            </a:r>
            <a:r>
              <a:rPr lang="en-US" sz="2200" b="1" dirty="0" smtClean="0"/>
              <a:t>3B</a:t>
            </a:r>
            <a:r>
              <a:rPr lang="en-US" sz="2200" dirty="0" smtClean="0"/>
              <a:t> </a:t>
            </a:r>
            <a:r>
              <a:rPr lang="en-US" sz="2200" dirty="0"/>
              <a:t>simultaneously </a:t>
            </a:r>
            <a:r>
              <a:rPr lang="en-US" sz="2200" dirty="0" smtClean="0"/>
              <a:t>with dispatch to members(at least 15 days before the last date of acceptance of offer)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Form 3 </a:t>
            </a:r>
            <a:r>
              <a:rPr lang="en-US" sz="2200" dirty="0"/>
              <a:t>within 45 days from allotment of shares along with auditor report or where it is not mandatory to appoint an auditor, from a practicing CA or CMA.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Autofit/>
          </a:bodyPr>
          <a:lstStyle/>
          <a:p>
            <a:r>
              <a:rPr lang="en-US" sz="4400" dirty="0"/>
              <a:t>Further allotment of shares </a:t>
            </a:r>
          </a:p>
        </p:txBody>
      </p:sp>
    </p:spTree>
    <p:extLst>
      <p:ext uri="{BB962C8B-B14F-4D97-AF65-F5344CB8AC3E}">
        <p14:creationId xmlns:p14="http://schemas.microsoft.com/office/powerpoint/2010/main" val="1659487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55" y="1481329"/>
            <a:ext cx="12127345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/>
              <a:t>Applicable to: </a:t>
            </a:r>
            <a:r>
              <a:rPr lang="en-US" sz="2800" dirty="0"/>
              <a:t>All companies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b="1" dirty="0"/>
              <a:t>Section: </a:t>
            </a:r>
            <a:r>
              <a:rPr lang="en-US" sz="2800" dirty="0" smtClean="0"/>
              <a:t>Section 150</a:t>
            </a: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b="1" dirty="0" smtClean="0"/>
              <a:t>Return </a:t>
            </a:r>
            <a:r>
              <a:rPr lang="en-US" sz="2800" b="1" dirty="0"/>
              <a:t>to be filed with registrar:</a:t>
            </a:r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800" b="1" dirty="0" smtClean="0"/>
              <a:t>Form 26 </a:t>
            </a:r>
            <a:r>
              <a:rPr lang="en-US" sz="2800" dirty="0" smtClean="0"/>
              <a:t>within fifteen (15) days of passing of special resolution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55" y="73891"/>
            <a:ext cx="12127345" cy="1343747"/>
          </a:xfrm>
        </p:spPr>
        <p:txBody>
          <a:bodyPr>
            <a:normAutofit/>
          </a:bodyPr>
          <a:lstStyle/>
          <a:p>
            <a:r>
              <a:rPr lang="en-US" dirty="0" smtClean="0"/>
              <a:t>Filling of Special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54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8229600" cy="2514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40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4" y="358344"/>
            <a:ext cx="8709454" cy="108739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Application: Date &amp; Signatory Details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30427" y="6400800"/>
            <a:ext cx="890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“Continue” after completing the application form.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9" y="1815738"/>
            <a:ext cx="8647316" cy="3458364"/>
          </a:xfrm>
        </p:spPr>
      </p:pic>
    </p:spTree>
    <p:extLst>
      <p:ext uri="{BB962C8B-B14F-4D97-AF65-F5344CB8AC3E}">
        <p14:creationId xmlns:p14="http://schemas.microsoft.com/office/powerpoint/2010/main" val="2536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0" y="-130629"/>
            <a:ext cx="7615645" cy="102031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Update the application form if needed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8207" y="6390495"/>
            <a:ext cx="75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Click “Update the Form(s) Data” to update the form if needed.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6" y="666204"/>
            <a:ext cx="7540534" cy="5617031"/>
          </a:xfrm>
        </p:spPr>
      </p:pic>
    </p:spTree>
    <p:extLst>
      <p:ext uri="{BB962C8B-B14F-4D97-AF65-F5344CB8AC3E}">
        <p14:creationId xmlns:p14="http://schemas.microsoft.com/office/powerpoint/2010/main" val="33840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ECP Color">
      <a:dk1>
        <a:srgbClr val="126C6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4C9FF6A0-375D-4252-86BB-20CF7D13D9CB}" vid="{7C52D82E-F54E-4EDB-B735-03AF36AE3C54}"/>
    </a:ext>
  </a:extLst>
</a:theme>
</file>

<file path=ppt/theme/theme2.xml><?xml version="1.0" encoding="utf-8"?>
<a:theme xmlns:a="http://schemas.openxmlformats.org/drawingml/2006/main" name="SECP_Presentation_template_FINAL">
  <a:themeElements>
    <a:clrScheme name="SECP Color">
      <a:dk1>
        <a:srgbClr val="126C6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1703</TotalTime>
  <Words>2834</Words>
  <Application>Microsoft Office PowerPoint</Application>
  <PresentationFormat>Widescreen</PresentationFormat>
  <Paragraphs>401</Paragraphs>
  <Slides>74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Batang</vt:lpstr>
      <vt:lpstr>Calibri</vt:lpstr>
      <vt:lpstr>Myriad Pro</vt:lpstr>
      <vt:lpstr>Myriad Web Pro</vt:lpstr>
      <vt:lpstr>Verdana</vt:lpstr>
      <vt:lpstr>Wingdings</vt:lpstr>
      <vt:lpstr>Wingdings 2</vt:lpstr>
      <vt:lpstr>Wingdings 3</vt:lpstr>
      <vt:lpstr>Theme1</vt:lpstr>
      <vt:lpstr>SECP_Presentation_template_FINAL</vt:lpstr>
      <vt:lpstr>   Name Reservation &amp; Company Incorporation (Combined Process) with FBR Integration   </vt:lpstr>
      <vt:lpstr>Login to User Account</vt:lpstr>
      <vt:lpstr>Opt for Combined Process (Name Reservation and Incorporation)</vt:lpstr>
      <vt:lpstr>Application: Company Name Reservation Details</vt:lpstr>
      <vt:lpstr>Application: Payment, Applicant, and Declarant Details (Continued)</vt:lpstr>
      <vt:lpstr>Application: Company Information (Continued)</vt:lpstr>
      <vt:lpstr>Application: Capital Structure &amp; Director/Subscriber’s Data (Continued)</vt:lpstr>
      <vt:lpstr>Application: Date &amp; Signatory Details (Continued)</vt:lpstr>
      <vt:lpstr>Update the application form if needed</vt:lpstr>
      <vt:lpstr>Save the updated Application Form</vt:lpstr>
      <vt:lpstr>Officer Additional Information</vt:lpstr>
      <vt:lpstr>If Company Officers have NTNs already</vt:lpstr>
      <vt:lpstr>If Company Officers do not have NTNs</vt:lpstr>
      <vt:lpstr>Officer Additional Information</vt:lpstr>
      <vt:lpstr>Going back to the Main Screen</vt:lpstr>
      <vt:lpstr>Attachment for Company Name Reservation</vt:lpstr>
      <vt:lpstr>Attachment for Company Name Reservation (Continued)</vt:lpstr>
      <vt:lpstr>Attachment for Company Incorporation</vt:lpstr>
      <vt:lpstr>Attachment for Company Incorporation (Continued)</vt:lpstr>
      <vt:lpstr>View MOA generated automatically</vt:lpstr>
      <vt:lpstr>View MOA generated automatically (Continued)</vt:lpstr>
      <vt:lpstr>View MOA generated automatically (Continued)</vt:lpstr>
      <vt:lpstr>View MOA generated automatically (Continued)</vt:lpstr>
      <vt:lpstr>View AOA generated automatically</vt:lpstr>
      <vt:lpstr>View AOA generated automatically (Continued)</vt:lpstr>
      <vt:lpstr>View AOA generated automatically (Continued)</vt:lpstr>
      <vt:lpstr>View AOA generated automatically (Continued)</vt:lpstr>
      <vt:lpstr>Open Bank Challan generated automatically</vt:lpstr>
      <vt:lpstr>Save Bank Challan generated Automatically</vt:lpstr>
      <vt:lpstr>Sign Prepared Forms digitally</vt:lpstr>
      <vt:lpstr>Enter User PINs, Apply User PINs, and Submit Process to SECP</vt:lpstr>
      <vt:lpstr>Enter User PINs, Apply User PINs, and Submit Process to SECP (Continued)</vt:lpstr>
      <vt:lpstr>Due applicable fee payment intimation</vt:lpstr>
      <vt:lpstr>Taking printout of the Bank Challan saved</vt:lpstr>
      <vt:lpstr>Taking printout of the Bank Challan saved (Continued)</vt:lpstr>
      <vt:lpstr>Taking printout of the Bank Challan saved (Continued)</vt:lpstr>
      <vt:lpstr>Taking printout of the Bank Challan saved (Continued)</vt:lpstr>
      <vt:lpstr>Taking printout of the Bank Challan saved (Continued)</vt:lpstr>
      <vt:lpstr>Going back to the Main Screen</vt:lpstr>
      <vt:lpstr>Logout of User Account</vt:lpstr>
      <vt:lpstr>Completion of Incorporation and NTN Registration Process</vt:lpstr>
      <vt:lpstr>PowerPoint Presentation</vt:lpstr>
      <vt:lpstr>PowerPoint Presentation</vt:lpstr>
      <vt:lpstr>PowerPoint Presentation</vt:lpstr>
      <vt:lpstr> Establishment of registered office:  </vt:lpstr>
      <vt:lpstr> Payment of subscription money  </vt:lpstr>
      <vt:lpstr>Appointment of Company Secretary </vt:lpstr>
      <vt:lpstr> Appointment of First Auditor</vt:lpstr>
      <vt:lpstr>Qualification of Auditor (Section 247)</vt:lpstr>
      <vt:lpstr>Appointment of Legal Advisor</vt:lpstr>
      <vt:lpstr>PowerPoint Presentation</vt:lpstr>
      <vt:lpstr>Holding of Annual General Meeting (AGM) </vt:lpstr>
      <vt:lpstr>Filing of Annual Return</vt:lpstr>
      <vt:lpstr>Filing of Annual Return</vt:lpstr>
      <vt:lpstr>Filing of Financial statements </vt:lpstr>
      <vt:lpstr>Filing of Financial statements </vt:lpstr>
      <vt:lpstr>Filing of Beneficial ownership Return</vt:lpstr>
      <vt:lpstr>Appointment of Subsequent Auditors</vt:lpstr>
      <vt:lpstr>PowerPoint Presentation</vt:lpstr>
      <vt:lpstr>Filing of quarterly financial statements </vt:lpstr>
      <vt:lpstr>PowerPoint Presentation</vt:lpstr>
      <vt:lpstr>Commencement of business</vt:lpstr>
      <vt:lpstr>Change in registered office address</vt:lpstr>
      <vt:lpstr>Alteration in the principal line of business</vt:lpstr>
      <vt:lpstr>Election of Directors</vt:lpstr>
      <vt:lpstr>Appointment of director, chief executive  </vt:lpstr>
      <vt:lpstr>Statutory meeting </vt:lpstr>
      <vt:lpstr>Increase in authorized capital</vt:lpstr>
      <vt:lpstr>Share transfer return </vt:lpstr>
      <vt:lpstr>REGISTRATION OF MORTGAGES, CHARGES</vt:lpstr>
      <vt:lpstr>REGISTRATION OF MORTGAGES, CHARGES</vt:lpstr>
      <vt:lpstr>Further allotment of shares </vt:lpstr>
      <vt:lpstr>Filling of Special Resolutions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Reservation &amp; Company Incorporation</dc:title>
  <dc:creator>Muhammad Shoaib Khan</dc:creator>
  <cp:lastModifiedBy>CRO ISLAMABAD</cp:lastModifiedBy>
  <cp:revision>121</cp:revision>
  <dcterms:created xsi:type="dcterms:W3CDTF">2018-03-06T05:01:02Z</dcterms:created>
  <dcterms:modified xsi:type="dcterms:W3CDTF">2018-04-03T05:43:28Z</dcterms:modified>
</cp:coreProperties>
</file>