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55"/>
  </p:notesMasterIdLst>
  <p:handoutMasterIdLst>
    <p:handoutMasterId r:id="rId56"/>
  </p:handoutMasterIdLst>
  <p:sldIdLst>
    <p:sldId id="354" r:id="rId2"/>
    <p:sldId id="257" r:id="rId3"/>
    <p:sldId id="316" r:id="rId4"/>
    <p:sldId id="326" r:id="rId5"/>
    <p:sldId id="422" r:id="rId6"/>
    <p:sldId id="423" r:id="rId7"/>
    <p:sldId id="328" r:id="rId8"/>
    <p:sldId id="424" r:id="rId9"/>
    <p:sldId id="330" r:id="rId10"/>
    <p:sldId id="356" r:id="rId11"/>
    <p:sldId id="368" r:id="rId12"/>
    <p:sldId id="371" r:id="rId13"/>
    <p:sldId id="374" r:id="rId14"/>
    <p:sldId id="373" r:id="rId15"/>
    <p:sldId id="333" r:id="rId16"/>
    <p:sldId id="334" r:id="rId17"/>
    <p:sldId id="338" r:id="rId18"/>
    <p:sldId id="339" r:id="rId19"/>
    <p:sldId id="343" r:id="rId20"/>
    <p:sldId id="376" r:id="rId21"/>
    <p:sldId id="341" r:id="rId22"/>
    <p:sldId id="379" r:id="rId23"/>
    <p:sldId id="381" r:id="rId24"/>
    <p:sldId id="382" r:id="rId25"/>
    <p:sldId id="384" r:id="rId26"/>
    <p:sldId id="418" r:id="rId27"/>
    <p:sldId id="388" r:id="rId28"/>
    <p:sldId id="390" r:id="rId29"/>
    <p:sldId id="391" r:id="rId30"/>
    <p:sldId id="392" r:id="rId31"/>
    <p:sldId id="420" r:id="rId32"/>
    <p:sldId id="394" r:id="rId33"/>
    <p:sldId id="395" r:id="rId34"/>
    <p:sldId id="397" r:id="rId35"/>
    <p:sldId id="399" r:id="rId36"/>
    <p:sldId id="400" r:id="rId37"/>
    <p:sldId id="401" r:id="rId38"/>
    <p:sldId id="402" r:id="rId39"/>
    <p:sldId id="403" r:id="rId40"/>
    <p:sldId id="404" r:id="rId41"/>
    <p:sldId id="405" r:id="rId42"/>
    <p:sldId id="406" r:id="rId43"/>
    <p:sldId id="407" r:id="rId44"/>
    <p:sldId id="408" r:id="rId45"/>
    <p:sldId id="411" r:id="rId46"/>
    <p:sldId id="412" r:id="rId47"/>
    <p:sldId id="409" r:id="rId48"/>
    <p:sldId id="410" r:id="rId49"/>
    <p:sldId id="425" r:id="rId50"/>
    <p:sldId id="426" r:id="rId51"/>
    <p:sldId id="430" r:id="rId52"/>
    <p:sldId id="429" r:id="rId53"/>
    <p:sldId id="415" r:id="rId54"/>
  </p:sldIdLst>
  <p:sldSz cx="9144000" cy="6858000" type="screen4x3"/>
  <p:notesSz cx="9296400" cy="7010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C92C8683-BABE-4806-9AA1-32C02436ED70}">
          <p14:sldIdLst>
            <p14:sldId id="354"/>
            <p14:sldId id="257"/>
            <p14:sldId id="316"/>
            <p14:sldId id="326"/>
            <p14:sldId id="422"/>
            <p14:sldId id="423"/>
            <p14:sldId id="328"/>
            <p14:sldId id="424"/>
          </p14:sldIdLst>
        </p14:section>
        <p14:section name="Untitled Section" id="{EFA3A17A-6A13-4E30-BCCC-B10C667E5953}">
          <p14:sldIdLst>
            <p14:sldId id="330"/>
            <p14:sldId id="356"/>
            <p14:sldId id="368"/>
            <p14:sldId id="371"/>
            <p14:sldId id="374"/>
            <p14:sldId id="373"/>
            <p14:sldId id="333"/>
            <p14:sldId id="334"/>
            <p14:sldId id="338"/>
            <p14:sldId id="339"/>
            <p14:sldId id="343"/>
            <p14:sldId id="376"/>
            <p14:sldId id="341"/>
            <p14:sldId id="379"/>
            <p14:sldId id="381"/>
            <p14:sldId id="382"/>
            <p14:sldId id="384"/>
            <p14:sldId id="418"/>
            <p14:sldId id="388"/>
            <p14:sldId id="390"/>
            <p14:sldId id="391"/>
            <p14:sldId id="392"/>
            <p14:sldId id="420"/>
            <p14:sldId id="394"/>
            <p14:sldId id="395"/>
            <p14:sldId id="397"/>
            <p14:sldId id="399"/>
            <p14:sldId id="400"/>
            <p14:sldId id="401"/>
            <p14:sldId id="402"/>
            <p14:sldId id="403"/>
            <p14:sldId id="404"/>
            <p14:sldId id="405"/>
            <p14:sldId id="406"/>
            <p14:sldId id="407"/>
            <p14:sldId id="408"/>
            <p14:sldId id="411"/>
            <p14:sldId id="412"/>
            <p14:sldId id="409"/>
            <p14:sldId id="410"/>
            <p14:sldId id="425"/>
            <p14:sldId id="426"/>
            <p14:sldId id="430"/>
            <p14:sldId id="429"/>
            <p14:sldId id="415"/>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208">
          <p15:clr>
            <a:srgbClr val="A4A3A4"/>
          </p15:clr>
        </p15:guide>
        <p15:guide id="2" pos="2928">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0809" autoAdjust="0"/>
    <p:restoredTop sz="96270" autoAdjust="0"/>
  </p:normalViewPr>
  <p:slideViewPr>
    <p:cSldViewPr>
      <p:cViewPr varScale="1">
        <p:scale>
          <a:sx n="111" d="100"/>
          <a:sy n="111" d="100"/>
        </p:scale>
        <p:origin x="1320" y="102"/>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notesViewPr>
    <p:cSldViewPr>
      <p:cViewPr varScale="1">
        <p:scale>
          <a:sx n="69" d="100"/>
          <a:sy n="69" d="100"/>
        </p:scale>
        <p:origin x="-2004" y="-102"/>
      </p:cViewPr>
      <p:guideLst>
        <p:guide orient="horz" pos="2208"/>
        <p:guide pos="2928"/>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notesMaster" Target="notesMasters/notesMaster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viewProps" Target="viewProps.xml"/><Relationship Id="rId5" Type="http://schemas.openxmlformats.org/officeDocument/2006/relationships/slide" Target="slides/slide4.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handoutMaster" Target="handoutMasters/handoutMaster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theme" Target="theme/theme1.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presProps" Target="presProps.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4028440" cy="3505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sz="quarter" idx="1"/>
          </p:nvPr>
        </p:nvSpPr>
        <p:spPr>
          <a:xfrm>
            <a:off x="5265809" y="0"/>
            <a:ext cx="4028440" cy="350520"/>
          </a:xfrm>
          <a:prstGeom prst="rect">
            <a:avLst/>
          </a:prstGeom>
        </p:spPr>
        <p:txBody>
          <a:bodyPr vert="horz" lIns="93177" tIns="46589" rIns="93177" bIns="46589" rtlCol="0"/>
          <a:lstStyle>
            <a:lvl1pPr algn="r">
              <a:defRPr sz="1200"/>
            </a:lvl1pPr>
          </a:lstStyle>
          <a:p>
            <a:fld id="{B53B2E4B-31C9-4D7D-819F-B31F5A191EC6}" type="datetimeFigureOut">
              <a:rPr lang="en-US" smtClean="0"/>
              <a:t>12/2/2016</a:t>
            </a:fld>
            <a:endParaRPr lang="en-US"/>
          </a:p>
        </p:txBody>
      </p:sp>
      <p:sp>
        <p:nvSpPr>
          <p:cNvPr id="4" name="Footer Placeholder 3"/>
          <p:cNvSpPr>
            <a:spLocks noGrp="1"/>
          </p:cNvSpPr>
          <p:nvPr>
            <p:ph type="ftr" sz="quarter" idx="2"/>
          </p:nvPr>
        </p:nvSpPr>
        <p:spPr>
          <a:xfrm>
            <a:off x="0" y="6658664"/>
            <a:ext cx="4028440" cy="350520"/>
          </a:xfrm>
          <a:prstGeom prst="rect">
            <a:avLst/>
          </a:prstGeom>
        </p:spPr>
        <p:txBody>
          <a:bodyPr vert="horz" lIns="93177" tIns="46589" rIns="93177" bIns="46589" rtlCol="0" anchor="b"/>
          <a:lstStyle>
            <a:lvl1pPr algn="l">
              <a:defRPr sz="1200"/>
            </a:lvl1pPr>
          </a:lstStyle>
          <a:p>
            <a:endParaRPr lang="en-US"/>
          </a:p>
        </p:txBody>
      </p:sp>
      <p:sp>
        <p:nvSpPr>
          <p:cNvPr id="5" name="Slide Number Placeholder 4"/>
          <p:cNvSpPr>
            <a:spLocks noGrp="1"/>
          </p:cNvSpPr>
          <p:nvPr>
            <p:ph type="sldNum" sz="quarter" idx="3"/>
          </p:nvPr>
        </p:nvSpPr>
        <p:spPr>
          <a:xfrm>
            <a:off x="5265809" y="6658664"/>
            <a:ext cx="4028440" cy="350520"/>
          </a:xfrm>
          <a:prstGeom prst="rect">
            <a:avLst/>
          </a:prstGeom>
        </p:spPr>
        <p:txBody>
          <a:bodyPr vert="horz" lIns="93177" tIns="46589" rIns="93177" bIns="46589" rtlCol="0" anchor="b"/>
          <a:lstStyle>
            <a:lvl1pPr algn="r">
              <a:defRPr sz="1200"/>
            </a:lvl1pPr>
          </a:lstStyle>
          <a:p>
            <a:fld id="{B93AE21C-D5BB-4BC3-81A5-A6BD1CA5B85C}" type="slidenum">
              <a:rPr lang="en-US" smtClean="0"/>
              <a:t>‹#›</a:t>
            </a:fld>
            <a:endParaRPr lang="en-US"/>
          </a:p>
        </p:txBody>
      </p:sp>
    </p:spTree>
    <p:extLst>
      <p:ext uri="{BB962C8B-B14F-4D97-AF65-F5344CB8AC3E}">
        <p14:creationId xmlns:p14="http://schemas.microsoft.com/office/powerpoint/2010/main" val="142560988"/>
      </p:ext>
    </p:extLst>
  </p:cSld>
  <p:clrMap bg1="lt1" tx1="dk1" bg2="lt2" tx2="dk2" accent1="accent1" accent2="accent2" accent3="accent3" accent4="accent4" accent5="accent5" accent6="accent6" hlink="hlink" folHlink="folHlink"/>
  <p:hf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4029075" cy="35083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5265738" y="0"/>
            <a:ext cx="4029075" cy="350838"/>
          </a:xfrm>
          <a:prstGeom prst="rect">
            <a:avLst/>
          </a:prstGeom>
        </p:spPr>
        <p:txBody>
          <a:bodyPr vert="horz" lIns="91440" tIns="45720" rIns="91440" bIns="45720" rtlCol="0"/>
          <a:lstStyle>
            <a:lvl1pPr algn="r">
              <a:defRPr sz="1200"/>
            </a:lvl1pPr>
          </a:lstStyle>
          <a:p>
            <a:fld id="{7EDA95A1-F139-4127-81BF-C620BE4EAF79}" type="datetimeFigureOut">
              <a:rPr lang="en-US" smtClean="0"/>
              <a:t>12/2/2016</a:t>
            </a:fld>
            <a:endParaRPr lang="en-US"/>
          </a:p>
        </p:txBody>
      </p:sp>
      <p:sp>
        <p:nvSpPr>
          <p:cNvPr id="4" name="Slide Image Placeholder 3"/>
          <p:cNvSpPr>
            <a:spLocks noGrp="1" noRot="1" noChangeAspect="1"/>
          </p:cNvSpPr>
          <p:nvPr>
            <p:ph type="sldImg" idx="2"/>
          </p:nvPr>
        </p:nvSpPr>
        <p:spPr>
          <a:xfrm>
            <a:off x="2895600" y="525463"/>
            <a:ext cx="3505200" cy="26289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930275" y="3330575"/>
            <a:ext cx="7435850" cy="3154363"/>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6657975"/>
            <a:ext cx="4029075" cy="350838"/>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5265738" y="6657975"/>
            <a:ext cx="4029075" cy="350838"/>
          </a:xfrm>
          <a:prstGeom prst="rect">
            <a:avLst/>
          </a:prstGeom>
        </p:spPr>
        <p:txBody>
          <a:bodyPr vert="horz" lIns="91440" tIns="45720" rIns="91440" bIns="45720" rtlCol="0" anchor="b"/>
          <a:lstStyle>
            <a:lvl1pPr algn="r">
              <a:defRPr sz="1200"/>
            </a:lvl1pPr>
          </a:lstStyle>
          <a:p>
            <a:fld id="{D70ACE79-1949-431B-8E6F-E83CAE4313EF}" type="slidenum">
              <a:rPr lang="en-US" smtClean="0"/>
              <a:t>‹#›</a:t>
            </a:fld>
            <a:endParaRPr lang="en-US"/>
          </a:p>
        </p:txBody>
      </p:sp>
    </p:spTree>
    <p:extLst>
      <p:ext uri="{BB962C8B-B14F-4D97-AF65-F5344CB8AC3E}">
        <p14:creationId xmlns:p14="http://schemas.microsoft.com/office/powerpoint/2010/main" val="3924816409"/>
      </p:ext>
    </p:extLst>
  </p:cSld>
  <p:clrMap bg1="lt1" tx1="dk1" bg2="lt2" tx2="dk2" accent1="accent1" accent2="accent2" accent3="accent3" accent4="accent4" accent5="accent5" accent6="accent6" hlink="hlink" folHlink="folHlink"/>
  <p:hf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F1526DA1-AFC8-46DC-9B1B-1B1BC51D1764}" type="datetime1">
              <a:rPr lang="en-US" smtClean="0"/>
              <a:t>12/2/2016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F270E2E-0E7F-4F8B-A26C-98CE2F063FA9}" type="slidenum">
              <a:rPr lang="en-US" smtClean="0"/>
              <a:t>‹#›</a:t>
            </a:fld>
            <a:endParaRPr lang="en-US"/>
          </a:p>
        </p:txBody>
      </p:sp>
    </p:spTree>
    <p:extLst>
      <p:ext uri="{BB962C8B-B14F-4D97-AF65-F5344CB8AC3E}">
        <p14:creationId xmlns:p14="http://schemas.microsoft.com/office/powerpoint/2010/main" val="68367836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9B05C98-3972-47E8-94E5-9BDB687D22DF}" type="datetime1">
              <a:rPr lang="en-US" smtClean="0"/>
              <a:t>12/2/2016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F270E2E-0E7F-4F8B-A26C-98CE2F063FA9}" type="slidenum">
              <a:rPr lang="en-US" smtClean="0"/>
              <a:t>‹#›</a:t>
            </a:fld>
            <a:endParaRPr lang="en-US"/>
          </a:p>
        </p:txBody>
      </p:sp>
    </p:spTree>
    <p:extLst>
      <p:ext uri="{BB962C8B-B14F-4D97-AF65-F5344CB8AC3E}">
        <p14:creationId xmlns:p14="http://schemas.microsoft.com/office/powerpoint/2010/main" val="38167454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9E2C718-0FAD-4A1E-B2C3-5073CE2878D0}" type="datetime1">
              <a:rPr lang="en-US" smtClean="0"/>
              <a:t>12/2/2016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F270E2E-0E7F-4F8B-A26C-98CE2F063FA9}" type="slidenum">
              <a:rPr lang="en-US" smtClean="0"/>
              <a:t>‹#›</a:t>
            </a:fld>
            <a:endParaRPr lang="en-US"/>
          </a:p>
        </p:txBody>
      </p:sp>
    </p:spTree>
    <p:extLst>
      <p:ext uri="{BB962C8B-B14F-4D97-AF65-F5344CB8AC3E}">
        <p14:creationId xmlns:p14="http://schemas.microsoft.com/office/powerpoint/2010/main" val="9907684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F626FF8-7967-4885-9BFD-F334FAF71B9C}" type="datetime1">
              <a:rPr lang="en-US" smtClean="0"/>
              <a:t>12/2/2016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F270E2E-0E7F-4F8B-A26C-98CE2F063FA9}" type="slidenum">
              <a:rPr lang="en-US" smtClean="0"/>
              <a:t>‹#›</a:t>
            </a:fld>
            <a:endParaRPr lang="en-US"/>
          </a:p>
        </p:txBody>
      </p:sp>
    </p:spTree>
    <p:extLst>
      <p:ext uri="{BB962C8B-B14F-4D97-AF65-F5344CB8AC3E}">
        <p14:creationId xmlns:p14="http://schemas.microsoft.com/office/powerpoint/2010/main" val="380678161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9875C0B-6FFE-4620-8E89-B14B1A8853AD}" type="datetime1">
              <a:rPr lang="en-US" smtClean="0"/>
              <a:t>12/2/2016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F270E2E-0E7F-4F8B-A26C-98CE2F063FA9}" type="slidenum">
              <a:rPr lang="en-US" smtClean="0"/>
              <a:t>‹#›</a:t>
            </a:fld>
            <a:endParaRPr lang="en-US"/>
          </a:p>
        </p:txBody>
      </p:sp>
    </p:spTree>
    <p:extLst>
      <p:ext uri="{BB962C8B-B14F-4D97-AF65-F5344CB8AC3E}">
        <p14:creationId xmlns:p14="http://schemas.microsoft.com/office/powerpoint/2010/main" val="15725760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A0970D9A-33DC-4BE9-A56D-078A474974C1}" type="datetime1">
              <a:rPr lang="en-US" smtClean="0"/>
              <a:t>12/2/2016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F270E2E-0E7F-4F8B-A26C-98CE2F063FA9}" type="slidenum">
              <a:rPr lang="en-US" smtClean="0"/>
              <a:t>‹#›</a:t>
            </a:fld>
            <a:endParaRPr lang="en-US"/>
          </a:p>
        </p:txBody>
      </p:sp>
    </p:spTree>
    <p:extLst>
      <p:ext uri="{BB962C8B-B14F-4D97-AF65-F5344CB8AC3E}">
        <p14:creationId xmlns:p14="http://schemas.microsoft.com/office/powerpoint/2010/main" val="32493418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22C3D016-FFB2-4FFF-81F6-D1761FCE9267}" type="datetime1">
              <a:rPr lang="en-US" smtClean="0"/>
              <a:t>12/2/2016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F270E2E-0E7F-4F8B-A26C-98CE2F063FA9}" type="slidenum">
              <a:rPr lang="en-US" smtClean="0"/>
              <a:t>‹#›</a:t>
            </a:fld>
            <a:endParaRPr lang="en-US"/>
          </a:p>
        </p:txBody>
      </p:sp>
    </p:spTree>
    <p:extLst>
      <p:ext uri="{BB962C8B-B14F-4D97-AF65-F5344CB8AC3E}">
        <p14:creationId xmlns:p14="http://schemas.microsoft.com/office/powerpoint/2010/main" val="185435690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A0EAEC85-0BBA-41DC-871A-449ADD2900C1}" type="datetime1">
              <a:rPr lang="en-US" smtClean="0"/>
              <a:t>12/2/2016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F270E2E-0E7F-4F8B-A26C-98CE2F063FA9}" type="slidenum">
              <a:rPr lang="en-US" smtClean="0"/>
              <a:t>‹#›</a:t>
            </a:fld>
            <a:endParaRPr lang="en-US"/>
          </a:p>
        </p:txBody>
      </p:sp>
    </p:spTree>
    <p:extLst>
      <p:ext uri="{BB962C8B-B14F-4D97-AF65-F5344CB8AC3E}">
        <p14:creationId xmlns:p14="http://schemas.microsoft.com/office/powerpoint/2010/main" val="114285727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D88EBD7-056A-4960-805C-27B01AD82DCE}" type="datetime1">
              <a:rPr lang="en-US" smtClean="0"/>
              <a:t>12/2/2016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F270E2E-0E7F-4F8B-A26C-98CE2F063FA9}" type="slidenum">
              <a:rPr lang="en-US" smtClean="0"/>
              <a:t>‹#›</a:t>
            </a:fld>
            <a:endParaRPr lang="en-US"/>
          </a:p>
        </p:txBody>
      </p:sp>
    </p:spTree>
    <p:extLst>
      <p:ext uri="{BB962C8B-B14F-4D97-AF65-F5344CB8AC3E}">
        <p14:creationId xmlns:p14="http://schemas.microsoft.com/office/powerpoint/2010/main" val="27758745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47D289D-CDE8-479E-950E-2E2480CB62EE}" type="datetime1">
              <a:rPr lang="en-US" smtClean="0"/>
              <a:t>12/2/2016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F270E2E-0E7F-4F8B-A26C-98CE2F063FA9}" type="slidenum">
              <a:rPr lang="en-US" smtClean="0"/>
              <a:t>‹#›</a:t>
            </a:fld>
            <a:endParaRPr lang="en-US"/>
          </a:p>
        </p:txBody>
      </p:sp>
    </p:spTree>
    <p:extLst>
      <p:ext uri="{BB962C8B-B14F-4D97-AF65-F5344CB8AC3E}">
        <p14:creationId xmlns:p14="http://schemas.microsoft.com/office/powerpoint/2010/main" val="311423340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0649939-552A-47C8-98AE-223DA342FED5}" type="datetime1">
              <a:rPr lang="en-US" smtClean="0"/>
              <a:t>12/2/2016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F270E2E-0E7F-4F8B-A26C-98CE2F063FA9}" type="slidenum">
              <a:rPr lang="en-US" smtClean="0"/>
              <a:t>‹#›</a:t>
            </a:fld>
            <a:endParaRPr lang="en-US"/>
          </a:p>
        </p:txBody>
      </p:sp>
    </p:spTree>
    <p:extLst>
      <p:ext uri="{BB962C8B-B14F-4D97-AF65-F5344CB8AC3E}">
        <p14:creationId xmlns:p14="http://schemas.microsoft.com/office/powerpoint/2010/main" val="127756174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CA361B9-3B23-4A11-A648-C129D06F9A92}" type="datetime1">
              <a:rPr lang="en-US" smtClean="0"/>
              <a:t>12/2/2016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F270E2E-0E7F-4F8B-A26C-98CE2F063FA9}" type="slidenum">
              <a:rPr lang="en-US" smtClean="0"/>
              <a:t>‹#›</a:t>
            </a:fld>
            <a:endParaRPr lang="en-US"/>
          </a:p>
        </p:txBody>
      </p:sp>
    </p:spTree>
    <p:extLst>
      <p:ext uri="{BB962C8B-B14F-4D97-AF65-F5344CB8AC3E}">
        <p14:creationId xmlns:p14="http://schemas.microsoft.com/office/powerpoint/2010/main" val="71712917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hyperlink" Target="One%20page%20Memorandum.docx" TargetMode="External"/><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main.jpg"/>
          <p:cNvPicPr>
            <a:picLocks noChangeAspect="1"/>
          </p:cNvPicPr>
          <p:nvPr/>
        </p:nvPicPr>
        <p:blipFill>
          <a:blip r:embed="rId2" cstate="print"/>
          <a:stretch>
            <a:fillRect/>
          </a:stretch>
        </p:blipFill>
        <p:spPr>
          <a:xfrm>
            <a:off x="10427" y="-338499"/>
            <a:ext cx="9144000" cy="6854952"/>
          </a:xfrm>
          <a:prstGeom prst="rect">
            <a:avLst/>
          </a:prstGeom>
        </p:spPr>
      </p:pic>
      <p:sp>
        <p:nvSpPr>
          <p:cNvPr id="4" name="TextBox 3"/>
          <p:cNvSpPr txBox="1"/>
          <p:nvPr/>
        </p:nvSpPr>
        <p:spPr>
          <a:xfrm>
            <a:off x="822434" y="685800"/>
            <a:ext cx="8001000" cy="3539430"/>
          </a:xfrm>
          <a:prstGeom prst="rect">
            <a:avLst/>
          </a:prstGeom>
          <a:noFill/>
        </p:spPr>
        <p:txBody>
          <a:bodyPr wrap="square" rtlCol="0">
            <a:spAutoFit/>
          </a:bodyPr>
          <a:lstStyle/>
          <a:p>
            <a:pPr algn="ctr"/>
            <a:r>
              <a:rPr lang="en-US" sz="3200" b="1" dirty="0" smtClean="0">
                <a:solidFill>
                  <a:srgbClr val="00B050"/>
                </a:solidFill>
                <a:latin typeface="Book Antiqua" panose="02040602050305030304" pitchFamily="18" charset="0"/>
              </a:rPr>
              <a:t>MOST SIGNIFICANT CHANGES</a:t>
            </a:r>
          </a:p>
          <a:p>
            <a:pPr algn="ctr"/>
            <a:endParaRPr lang="en-US" sz="3200" b="1" dirty="0">
              <a:solidFill>
                <a:srgbClr val="00B050"/>
              </a:solidFill>
              <a:latin typeface="Book Antiqua" panose="02040602050305030304" pitchFamily="18" charset="0"/>
            </a:endParaRPr>
          </a:p>
          <a:p>
            <a:pPr algn="ctr"/>
            <a:r>
              <a:rPr lang="en-US" sz="3200" b="1" dirty="0" smtClean="0">
                <a:solidFill>
                  <a:srgbClr val="C00000"/>
                </a:solidFill>
                <a:latin typeface="Book Antiqua" panose="02040602050305030304" pitchFamily="18" charset="0"/>
              </a:rPr>
              <a:t>(OVERVIEW)</a:t>
            </a:r>
          </a:p>
          <a:p>
            <a:pPr algn="ctr"/>
            <a:endParaRPr lang="en-US" sz="3200" b="1" dirty="0">
              <a:solidFill>
                <a:srgbClr val="0070C0"/>
              </a:solidFill>
              <a:latin typeface="Book Antiqua" panose="02040602050305030304" pitchFamily="18" charset="0"/>
            </a:endParaRPr>
          </a:p>
          <a:p>
            <a:pPr algn="ctr"/>
            <a:endParaRPr lang="en-US" sz="3200" b="1" dirty="0" smtClean="0">
              <a:solidFill>
                <a:srgbClr val="0070C0"/>
              </a:solidFill>
              <a:latin typeface="Book Antiqua" panose="02040602050305030304" pitchFamily="18" charset="0"/>
            </a:endParaRPr>
          </a:p>
          <a:p>
            <a:pPr algn="ctr"/>
            <a:r>
              <a:rPr lang="en-US" sz="3200" b="1" dirty="0" smtClean="0">
                <a:solidFill>
                  <a:srgbClr val="0070C0"/>
                </a:solidFill>
                <a:latin typeface="Book Antiqua" panose="02040602050305030304" pitchFamily="18" charset="0"/>
              </a:rPr>
              <a:t>THE COMPANIES BILL, 2016</a:t>
            </a:r>
          </a:p>
          <a:p>
            <a:endParaRPr lang="en-US" sz="3200" dirty="0">
              <a:latin typeface="Book Antiqua" panose="02040602050305030304" pitchFamily="18" charset="0"/>
            </a:endParaRPr>
          </a:p>
        </p:txBody>
      </p:sp>
      <p:sp>
        <p:nvSpPr>
          <p:cNvPr id="7" name="Slide Number Placeholder 6"/>
          <p:cNvSpPr>
            <a:spLocks noGrp="1"/>
          </p:cNvSpPr>
          <p:nvPr>
            <p:ph type="sldNum" sz="quarter" idx="12"/>
          </p:nvPr>
        </p:nvSpPr>
        <p:spPr/>
        <p:txBody>
          <a:bodyPr/>
          <a:lstStyle/>
          <a:p>
            <a:fld id="{2F270E2E-0E7F-4F8B-A26C-98CE2F063FA9}" type="slidenum">
              <a:rPr lang="en-US" smtClean="0"/>
              <a:t>1</a:t>
            </a:fld>
            <a:endParaRPr lang="en-US" dirty="0"/>
          </a:p>
        </p:txBody>
      </p:sp>
    </p:spTree>
    <p:extLst>
      <p:ext uri="{BB962C8B-B14F-4D97-AF65-F5344CB8AC3E}">
        <p14:creationId xmlns:p14="http://schemas.microsoft.com/office/powerpoint/2010/main" val="235978691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inner_bg1.jpg"/>
          <p:cNvPicPr>
            <a:picLocks noChangeAspect="1"/>
          </p:cNvPicPr>
          <p:nvPr/>
        </p:nvPicPr>
        <p:blipFill>
          <a:blip r:embed="rId2" cstate="print"/>
          <a:stretch>
            <a:fillRect/>
          </a:stretch>
        </p:blipFill>
        <p:spPr>
          <a:xfrm>
            <a:off x="1" y="1524"/>
            <a:ext cx="9144019" cy="6854966"/>
          </a:xfrm>
          <a:prstGeom prst="rect">
            <a:avLst/>
          </a:prstGeom>
          <a:noFill/>
          <a:ln>
            <a:noFill/>
          </a:ln>
        </p:spPr>
      </p:pic>
      <p:sp>
        <p:nvSpPr>
          <p:cNvPr id="2" name="Title 1"/>
          <p:cNvSpPr>
            <a:spLocks noGrp="1"/>
          </p:cNvSpPr>
          <p:nvPr>
            <p:ph type="title"/>
          </p:nvPr>
        </p:nvSpPr>
        <p:spPr>
          <a:xfrm>
            <a:off x="457200" y="1524"/>
            <a:ext cx="8229600" cy="455676"/>
          </a:xfrm>
        </p:spPr>
        <p:txBody>
          <a:bodyPr>
            <a:normAutofit/>
          </a:bodyPr>
          <a:lstStyle/>
          <a:p>
            <a:r>
              <a:rPr lang="en-US" sz="2000" b="1" dirty="0" smtClean="0">
                <a:solidFill>
                  <a:srgbClr val="00B050"/>
                </a:solidFill>
                <a:latin typeface="Book Antiqua" panose="02040602050305030304" pitchFamily="18" charset="0"/>
              </a:rPr>
              <a:t>INCORPORATION OF COMPANY</a:t>
            </a:r>
            <a:endParaRPr lang="en-AU" sz="2000" dirty="0">
              <a:latin typeface="Book Antiqua" panose="02040602050305030304" pitchFamily="18" charset="0"/>
            </a:endParaRPr>
          </a:p>
        </p:txBody>
      </p:sp>
      <p:sp>
        <p:nvSpPr>
          <p:cNvPr id="3" name="Content Placeholder 2"/>
          <p:cNvSpPr>
            <a:spLocks noGrp="1"/>
          </p:cNvSpPr>
          <p:nvPr>
            <p:ph idx="1"/>
          </p:nvPr>
        </p:nvSpPr>
        <p:spPr>
          <a:xfrm>
            <a:off x="76200" y="457200"/>
            <a:ext cx="8229600" cy="6096000"/>
          </a:xfrm>
        </p:spPr>
        <p:txBody>
          <a:bodyPr>
            <a:noAutofit/>
          </a:bodyPr>
          <a:lstStyle/>
          <a:p>
            <a:pPr marL="457200" lvl="1" indent="0" algn="ctr">
              <a:buNone/>
            </a:pPr>
            <a:r>
              <a:rPr lang="en-US" sz="2000" dirty="0" smtClean="0">
                <a:solidFill>
                  <a:srgbClr val="FF0000"/>
                </a:solidFill>
                <a:latin typeface="Book Antiqua" panose="02040602050305030304" pitchFamily="18" charset="0"/>
              </a:rPr>
              <a:t>Memorandum </a:t>
            </a:r>
          </a:p>
          <a:p>
            <a:pPr marL="457200" lvl="1" indent="0" algn="ctr">
              <a:buNone/>
            </a:pPr>
            <a:r>
              <a:rPr lang="en-US" sz="2000" dirty="0" smtClean="0">
                <a:latin typeface="Book Antiqua" panose="02040602050305030304" pitchFamily="18" charset="0"/>
              </a:rPr>
              <a:t>Simple </a:t>
            </a:r>
            <a:r>
              <a:rPr lang="en-US" sz="2000" dirty="0">
                <a:latin typeface="Book Antiqua" panose="02040602050305030304" pitchFamily="18" charset="0"/>
              </a:rPr>
              <a:t>one page memorandum  (</a:t>
            </a:r>
            <a:r>
              <a:rPr lang="en-US" sz="2000" u="sng" dirty="0">
                <a:latin typeface="Book Antiqua" panose="02040602050305030304" pitchFamily="18" charset="0"/>
                <a:hlinkClick r:id="rId3" action="ppaction://hlinkfile"/>
              </a:rPr>
              <a:t>Link</a:t>
            </a:r>
            <a:r>
              <a:rPr lang="en-US" sz="2000" dirty="0">
                <a:latin typeface="Book Antiqua" panose="02040602050305030304" pitchFamily="18" charset="0"/>
              </a:rPr>
              <a:t>) – a revolutionary change – idea from UK with slight change </a:t>
            </a:r>
          </a:p>
          <a:p>
            <a:pPr lvl="1">
              <a:buFont typeface="Arial" panose="020B0604020202020204" pitchFamily="34" charset="0"/>
              <a:buChar char="•"/>
            </a:pPr>
            <a:endParaRPr lang="en-US" sz="1200" dirty="0" smtClean="0">
              <a:latin typeface="Book Antiqua" panose="02040602050305030304" pitchFamily="18" charset="0"/>
            </a:endParaRPr>
          </a:p>
          <a:p>
            <a:pPr lvl="1">
              <a:buFont typeface="Arial" panose="020B0604020202020204" pitchFamily="34" charset="0"/>
              <a:buChar char="•"/>
            </a:pPr>
            <a:r>
              <a:rPr lang="en-US" sz="2000" dirty="0" smtClean="0">
                <a:latin typeface="Book Antiqua" panose="02040602050305030304" pitchFamily="18" charset="0"/>
              </a:rPr>
              <a:t>All </a:t>
            </a:r>
            <a:r>
              <a:rPr lang="en-US" sz="2000" dirty="0">
                <a:latin typeface="Book Antiqua" panose="02040602050305030304" pitchFamily="18" charset="0"/>
              </a:rPr>
              <a:t>lawful businesses allowed except the prohibited / restricted businesses</a:t>
            </a:r>
          </a:p>
          <a:p>
            <a:pPr lvl="1">
              <a:buFont typeface="Arial" panose="020B0604020202020204" pitchFamily="34" charset="0"/>
              <a:buChar char="•"/>
            </a:pPr>
            <a:endParaRPr lang="en-US" sz="1200" dirty="0" smtClean="0">
              <a:latin typeface="Book Antiqua" panose="02040602050305030304" pitchFamily="18" charset="0"/>
            </a:endParaRPr>
          </a:p>
          <a:p>
            <a:pPr lvl="1">
              <a:buFont typeface="Arial" panose="020B0604020202020204" pitchFamily="34" charset="0"/>
              <a:buChar char="•"/>
            </a:pPr>
            <a:r>
              <a:rPr lang="en-US" sz="2000" dirty="0" smtClean="0">
                <a:latin typeface="Book Antiqua" panose="02040602050305030304" pitchFamily="18" charset="0"/>
              </a:rPr>
              <a:t>Only principal line of business to be mentioned:</a:t>
            </a:r>
          </a:p>
          <a:p>
            <a:pPr marL="457200" lvl="1" indent="0">
              <a:buNone/>
            </a:pPr>
            <a:endParaRPr lang="en-US" sz="1200" dirty="0">
              <a:latin typeface="Book Antiqua" panose="02040602050305030304" pitchFamily="18" charset="0"/>
            </a:endParaRPr>
          </a:p>
          <a:p>
            <a:pPr marL="800100" lvl="2" indent="0">
              <a:buNone/>
            </a:pPr>
            <a:r>
              <a:rPr lang="en-US" sz="2000" dirty="0" smtClean="0">
                <a:latin typeface="Book Antiqua" panose="02040602050305030304" pitchFamily="18" charset="0"/>
              </a:rPr>
              <a:t>“</a:t>
            </a:r>
            <a:r>
              <a:rPr lang="en-US" sz="2000" b="1" dirty="0" smtClean="0">
                <a:latin typeface="Book Antiqua" panose="02040602050305030304" pitchFamily="18" charset="0"/>
              </a:rPr>
              <a:t>principal line of business</a:t>
            </a:r>
            <a:r>
              <a:rPr lang="en-US" sz="2000" dirty="0" smtClean="0">
                <a:latin typeface="Book Antiqua" panose="02040602050305030304" pitchFamily="18" charset="0"/>
              </a:rPr>
              <a:t>” means the business in which substantial assets are held or substantial revenue is earned by a company, whichever is higher </a:t>
            </a:r>
            <a:r>
              <a:rPr lang="en-US" sz="2000" dirty="0" smtClean="0">
                <a:solidFill>
                  <a:srgbClr val="FF0000"/>
                </a:solidFill>
                <a:latin typeface="Book Antiqua" panose="02040602050305030304" pitchFamily="18" charset="0"/>
              </a:rPr>
              <a:t>[</a:t>
            </a:r>
            <a:r>
              <a:rPr lang="en-US" sz="2000" dirty="0">
                <a:solidFill>
                  <a:srgbClr val="FF0000"/>
                </a:solidFill>
                <a:latin typeface="Book Antiqua" panose="02040602050305030304" pitchFamily="18" charset="0"/>
              </a:rPr>
              <a:t>Section </a:t>
            </a:r>
            <a:r>
              <a:rPr lang="en-US" sz="2000" dirty="0" smtClean="0">
                <a:solidFill>
                  <a:srgbClr val="FF0000"/>
                </a:solidFill>
                <a:latin typeface="Book Antiqua" panose="02040602050305030304" pitchFamily="18" charset="0"/>
              </a:rPr>
              <a:t>26(1)Explanation]</a:t>
            </a:r>
            <a:endParaRPr lang="en-US" sz="2000" dirty="0">
              <a:solidFill>
                <a:srgbClr val="FF0000"/>
              </a:solidFill>
              <a:latin typeface="Book Antiqua" panose="02040602050305030304" pitchFamily="18" charset="0"/>
            </a:endParaRPr>
          </a:p>
          <a:p>
            <a:pPr marL="800100" lvl="2" indent="0">
              <a:buNone/>
            </a:pPr>
            <a:endParaRPr lang="en-US" sz="2000" dirty="0" smtClean="0">
              <a:latin typeface="Book Antiqua" panose="02040602050305030304" pitchFamily="18" charset="0"/>
            </a:endParaRPr>
          </a:p>
          <a:p>
            <a:pPr marL="0" indent="0">
              <a:buNone/>
            </a:pPr>
            <a:endParaRPr lang="en-US" sz="1200" dirty="0">
              <a:latin typeface="Book Antiqua" panose="02040602050305030304" pitchFamily="18" charset="0"/>
            </a:endParaRPr>
          </a:p>
          <a:p>
            <a:pPr lvl="1">
              <a:buFont typeface="Arial" panose="020B0604020202020204" pitchFamily="34" charset="0"/>
              <a:buChar char="•"/>
            </a:pPr>
            <a:r>
              <a:rPr lang="en-US" sz="2000" dirty="0">
                <a:latin typeface="Book Antiqua" panose="02040602050305030304" pitchFamily="18" charset="0"/>
              </a:rPr>
              <a:t>Name should </a:t>
            </a:r>
            <a:r>
              <a:rPr lang="en-US" sz="2000" dirty="0">
                <a:solidFill>
                  <a:srgbClr val="00B050"/>
                </a:solidFill>
                <a:latin typeface="Book Antiqua" panose="02040602050305030304" pitchFamily="18" charset="0"/>
              </a:rPr>
              <a:t>commensurate with the principal line of </a:t>
            </a:r>
            <a:r>
              <a:rPr lang="en-US" sz="2000" dirty="0" smtClean="0">
                <a:solidFill>
                  <a:srgbClr val="00B050"/>
                </a:solidFill>
                <a:latin typeface="Book Antiqua" panose="02040602050305030304" pitchFamily="18" charset="0"/>
              </a:rPr>
              <a:t>business</a:t>
            </a:r>
            <a:endParaRPr lang="en-US" sz="2000" dirty="0">
              <a:solidFill>
                <a:srgbClr val="00B050"/>
              </a:solidFill>
              <a:latin typeface="Book Antiqua" panose="02040602050305030304" pitchFamily="18" charset="0"/>
            </a:endParaRPr>
          </a:p>
          <a:p>
            <a:pPr lvl="1">
              <a:buFont typeface="Arial" panose="020B0604020202020204" pitchFamily="34" charset="0"/>
              <a:buChar char="•"/>
            </a:pPr>
            <a:endParaRPr lang="en-US" sz="1200" dirty="0" smtClean="0">
              <a:latin typeface="Book Antiqua" panose="02040602050305030304" pitchFamily="18" charset="0"/>
            </a:endParaRPr>
          </a:p>
          <a:p>
            <a:pPr lvl="1">
              <a:buFont typeface="Arial" panose="020B0604020202020204" pitchFamily="34" charset="0"/>
              <a:buChar char="•"/>
            </a:pPr>
            <a:r>
              <a:rPr lang="en-US" sz="2000" dirty="0" smtClean="0">
                <a:latin typeface="Book Antiqua" panose="02040602050305030304" pitchFamily="18" charset="0"/>
              </a:rPr>
              <a:t>2 broad </a:t>
            </a:r>
            <a:r>
              <a:rPr lang="en-US" sz="2000" dirty="0">
                <a:latin typeface="Book Antiqua" panose="02040602050305030304" pitchFamily="18" charset="0"/>
              </a:rPr>
              <a:t>categories – normal company and specialized </a:t>
            </a:r>
            <a:r>
              <a:rPr lang="en-US" sz="2000" dirty="0" smtClean="0">
                <a:latin typeface="Book Antiqua" panose="02040602050305030304" pitchFamily="18" charset="0"/>
              </a:rPr>
              <a:t>company</a:t>
            </a:r>
          </a:p>
          <a:p>
            <a:pPr lvl="1">
              <a:buFont typeface="Arial" panose="020B0604020202020204" pitchFamily="34" charset="0"/>
              <a:buChar char="•"/>
            </a:pPr>
            <a:endParaRPr lang="en-US" sz="1200" dirty="0" smtClean="0">
              <a:latin typeface="Book Antiqua" panose="02040602050305030304" pitchFamily="18" charset="0"/>
            </a:endParaRPr>
          </a:p>
        </p:txBody>
      </p:sp>
      <p:sp>
        <p:nvSpPr>
          <p:cNvPr id="8" name="Slide Number Placeholder 7"/>
          <p:cNvSpPr>
            <a:spLocks noGrp="1"/>
          </p:cNvSpPr>
          <p:nvPr>
            <p:ph type="sldNum" sz="quarter" idx="12"/>
          </p:nvPr>
        </p:nvSpPr>
        <p:spPr/>
        <p:txBody>
          <a:bodyPr/>
          <a:lstStyle/>
          <a:p>
            <a:fld id="{2F270E2E-0E7F-4F8B-A26C-98CE2F063FA9}" type="slidenum">
              <a:rPr lang="en-US" smtClean="0"/>
              <a:t>10</a:t>
            </a:fld>
            <a:endParaRPr lang="en-US"/>
          </a:p>
        </p:txBody>
      </p:sp>
    </p:spTree>
    <p:extLst>
      <p:ext uri="{BB962C8B-B14F-4D97-AF65-F5344CB8AC3E}">
        <p14:creationId xmlns:p14="http://schemas.microsoft.com/office/powerpoint/2010/main" val="333440261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inner_bg1.jpg"/>
          <p:cNvPicPr>
            <a:picLocks noChangeAspect="1"/>
          </p:cNvPicPr>
          <p:nvPr/>
        </p:nvPicPr>
        <p:blipFill>
          <a:blip r:embed="rId2" cstate="print"/>
          <a:stretch>
            <a:fillRect/>
          </a:stretch>
        </p:blipFill>
        <p:spPr>
          <a:xfrm>
            <a:off x="76200" y="8785"/>
            <a:ext cx="9144019" cy="6854966"/>
          </a:xfrm>
          <a:prstGeom prst="rect">
            <a:avLst/>
          </a:prstGeom>
          <a:noFill/>
          <a:ln>
            <a:noFill/>
          </a:ln>
        </p:spPr>
      </p:pic>
      <p:sp>
        <p:nvSpPr>
          <p:cNvPr id="2" name="Title 1"/>
          <p:cNvSpPr>
            <a:spLocks noGrp="1"/>
          </p:cNvSpPr>
          <p:nvPr>
            <p:ph type="title"/>
          </p:nvPr>
        </p:nvSpPr>
        <p:spPr>
          <a:xfrm>
            <a:off x="457200" y="8785"/>
            <a:ext cx="8229600" cy="524615"/>
          </a:xfrm>
        </p:spPr>
        <p:txBody>
          <a:bodyPr>
            <a:normAutofit/>
          </a:bodyPr>
          <a:lstStyle/>
          <a:p>
            <a:r>
              <a:rPr lang="en-US" sz="2000" b="1" dirty="0">
                <a:solidFill>
                  <a:srgbClr val="00B050"/>
                </a:solidFill>
                <a:latin typeface="Book Antiqua" panose="02040602050305030304" pitchFamily="18" charset="0"/>
              </a:rPr>
              <a:t>INCORPORATION OF COMPANY</a:t>
            </a:r>
            <a:endParaRPr lang="en-AU" sz="2000" b="1" dirty="0">
              <a:solidFill>
                <a:srgbClr val="00B050"/>
              </a:solidFill>
              <a:latin typeface="Book Antiqua" panose="02040602050305030304" pitchFamily="18" charset="0"/>
            </a:endParaRPr>
          </a:p>
        </p:txBody>
      </p:sp>
      <p:sp>
        <p:nvSpPr>
          <p:cNvPr id="3" name="Content Placeholder 2"/>
          <p:cNvSpPr>
            <a:spLocks noGrp="1"/>
          </p:cNvSpPr>
          <p:nvPr>
            <p:ph idx="1"/>
          </p:nvPr>
        </p:nvSpPr>
        <p:spPr>
          <a:xfrm>
            <a:off x="1" y="533400"/>
            <a:ext cx="8229600" cy="6019800"/>
          </a:xfrm>
        </p:spPr>
        <p:txBody>
          <a:bodyPr>
            <a:noAutofit/>
          </a:bodyPr>
          <a:lstStyle/>
          <a:p>
            <a:pPr>
              <a:lnSpc>
                <a:spcPct val="150000"/>
              </a:lnSpc>
            </a:pPr>
            <a:r>
              <a:rPr lang="en-US" sz="2000" dirty="0">
                <a:latin typeface="Book Antiqua" panose="02040602050305030304" pitchFamily="18" charset="0"/>
              </a:rPr>
              <a:t>Appointment of first directors and chief executive at the time of </a:t>
            </a:r>
            <a:r>
              <a:rPr lang="en-US" sz="2000" dirty="0" smtClean="0">
                <a:latin typeface="Book Antiqua" panose="02040602050305030304" pitchFamily="18" charset="0"/>
              </a:rPr>
              <a:t>incorporation </a:t>
            </a:r>
            <a:r>
              <a:rPr lang="en-US" sz="2000" dirty="0" smtClean="0">
                <a:solidFill>
                  <a:srgbClr val="FF0000"/>
                </a:solidFill>
                <a:latin typeface="Book Antiqua" panose="02040602050305030304" pitchFamily="18" charset="0"/>
              </a:rPr>
              <a:t>[Sections 157 (1) &amp; 186(2)]</a:t>
            </a:r>
            <a:endParaRPr lang="en-US" sz="2000" dirty="0">
              <a:solidFill>
                <a:srgbClr val="FF0000"/>
              </a:solidFill>
              <a:latin typeface="Book Antiqua" panose="02040602050305030304" pitchFamily="18" charset="0"/>
            </a:endParaRPr>
          </a:p>
          <a:p>
            <a:pPr>
              <a:lnSpc>
                <a:spcPct val="150000"/>
              </a:lnSpc>
            </a:pPr>
            <a:r>
              <a:rPr lang="en-US" sz="2000" dirty="0">
                <a:latin typeface="Book Antiqua" panose="02040602050305030304" pitchFamily="18" charset="0"/>
              </a:rPr>
              <a:t>NTN of CEO / Directors mandatory </a:t>
            </a:r>
            <a:r>
              <a:rPr lang="en-US" sz="2000" dirty="0" smtClean="0">
                <a:solidFill>
                  <a:srgbClr val="FF0000"/>
                </a:solidFill>
                <a:latin typeface="Book Antiqua" panose="02040602050305030304" pitchFamily="18" charset="0"/>
              </a:rPr>
              <a:t>[sections 153(h)]</a:t>
            </a:r>
            <a:endParaRPr lang="en-US" sz="2000" dirty="0">
              <a:solidFill>
                <a:srgbClr val="FF0000"/>
              </a:solidFill>
              <a:latin typeface="Book Antiqua" panose="02040602050305030304" pitchFamily="18" charset="0"/>
            </a:endParaRPr>
          </a:p>
          <a:p>
            <a:pPr>
              <a:lnSpc>
                <a:spcPct val="150000"/>
              </a:lnSpc>
            </a:pPr>
            <a:r>
              <a:rPr lang="en-US" sz="2000" dirty="0">
                <a:latin typeface="Book Antiqua" panose="02040602050305030304" pitchFamily="18" charset="0"/>
              </a:rPr>
              <a:t>Correspondence address, if the company is not providing the registered office address.</a:t>
            </a:r>
          </a:p>
          <a:p>
            <a:pPr>
              <a:lnSpc>
                <a:spcPct val="150000"/>
              </a:lnSpc>
            </a:pPr>
            <a:r>
              <a:rPr lang="en-US" sz="2000" dirty="0">
                <a:latin typeface="Book Antiqua" panose="02040602050305030304" pitchFamily="18" charset="0"/>
              </a:rPr>
              <a:t>Payment of subscription amount within 30 days to the company </a:t>
            </a:r>
            <a:r>
              <a:rPr lang="en-US" sz="2000" dirty="0" smtClean="0">
                <a:latin typeface="Book Antiqua" panose="02040602050305030304" pitchFamily="18" charset="0"/>
              </a:rPr>
              <a:t>[</a:t>
            </a:r>
            <a:r>
              <a:rPr lang="en-US" sz="2000" dirty="0" smtClean="0">
                <a:solidFill>
                  <a:srgbClr val="FF0000"/>
                </a:solidFill>
                <a:latin typeface="Book Antiqua" panose="02040602050305030304" pitchFamily="18" charset="0"/>
              </a:rPr>
              <a:t>section 17(2)]</a:t>
            </a:r>
            <a:endParaRPr lang="en-US" sz="2000" dirty="0">
              <a:solidFill>
                <a:srgbClr val="FF0000"/>
              </a:solidFill>
              <a:latin typeface="Book Antiqua" panose="02040602050305030304" pitchFamily="18" charset="0"/>
            </a:endParaRPr>
          </a:p>
          <a:p>
            <a:pPr>
              <a:lnSpc>
                <a:spcPct val="150000"/>
              </a:lnSpc>
            </a:pPr>
            <a:r>
              <a:rPr lang="en-US" sz="2000" dirty="0">
                <a:latin typeface="Book Antiqua" panose="02040602050305030304" pitchFamily="18" charset="0"/>
              </a:rPr>
              <a:t>Certification of receipt of money by a practicing CA or ICMA within 45 </a:t>
            </a:r>
            <a:r>
              <a:rPr lang="en-US" sz="2000" dirty="0" smtClean="0">
                <a:latin typeface="Book Antiqua" panose="02040602050305030304" pitchFamily="18" charset="0"/>
              </a:rPr>
              <a:t>days </a:t>
            </a:r>
            <a:r>
              <a:rPr lang="en-US" sz="2000" dirty="0" smtClean="0">
                <a:solidFill>
                  <a:srgbClr val="FF0000"/>
                </a:solidFill>
                <a:latin typeface="Book Antiqua" panose="02040602050305030304" pitchFamily="18" charset="0"/>
              </a:rPr>
              <a:t>[section 17(3)]</a:t>
            </a:r>
            <a:endParaRPr lang="en-US" sz="2000" dirty="0">
              <a:solidFill>
                <a:srgbClr val="FF0000"/>
              </a:solidFill>
              <a:latin typeface="Book Antiqua" panose="02040602050305030304" pitchFamily="18" charset="0"/>
            </a:endParaRPr>
          </a:p>
          <a:p>
            <a:pPr>
              <a:lnSpc>
                <a:spcPct val="150000"/>
              </a:lnSpc>
            </a:pPr>
            <a:r>
              <a:rPr lang="en-US" sz="2000" dirty="0">
                <a:latin typeface="Book Antiqua" panose="02040602050305030304" pitchFamily="18" charset="0"/>
              </a:rPr>
              <a:t>The existing companies  shall report the Principal line of business through  a simple form – no amendment in the </a:t>
            </a:r>
            <a:r>
              <a:rPr lang="en-US" sz="2000" dirty="0" smtClean="0">
                <a:latin typeface="Book Antiqua" panose="02040602050305030304" pitchFamily="18" charset="0"/>
              </a:rPr>
              <a:t>memorandum </a:t>
            </a:r>
            <a:r>
              <a:rPr lang="en-US" sz="2000" dirty="0" smtClean="0">
                <a:solidFill>
                  <a:srgbClr val="FF0000"/>
                </a:solidFill>
                <a:latin typeface="Book Antiqua" panose="02040602050305030304" pitchFamily="18" charset="0"/>
              </a:rPr>
              <a:t>[Section 27(A)(iii)]</a:t>
            </a:r>
            <a:endParaRPr lang="en-US" sz="2000" dirty="0">
              <a:solidFill>
                <a:srgbClr val="FF0000"/>
              </a:solidFill>
              <a:latin typeface="Book Antiqua" panose="02040602050305030304" pitchFamily="18" charset="0"/>
            </a:endParaRPr>
          </a:p>
        </p:txBody>
      </p:sp>
      <p:sp>
        <p:nvSpPr>
          <p:cNvPr id="8" name="Slide Number Placeholder 7"/>
          <p:cNvSpPr>
            <a:spLocks noGrp="1"/>
          </p:cNvSpPr>
          <p:nvPr>
            <p:ph type="sldNum" sz="quarter" idx="12"/>
          </p:nvPr>
        </p:nvSpPr>
        <p:spPr/>
        <p:txBody>
          <a:bodyPr/>
          <a:lstStyle/>
          <a:p>
            <a:fld id="{2F270E2E-0E7F-4F8B-A26C-98CE2F063FA9}" type="slidenum">
              <a:rPr lang="en-US" smtClean="0"/>
              <a:t>11</a:t>
            </a:fld>
            <a:endParaRPr lang="en-US"/>
          </a:p>
        </p:txBody>
      </p:sp>
    </p:spTree>
    <p:extLst>
      <p:ext uri="{BB962C8B-B14F-4D97-AF65-F5344CB8AC3E}">
        <p14:creationId xmlns:p14="http://schemas.microsoft.com/office/powerpoint/2010/main" val="240831926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inner_bg1.jpg"/>
          <p:cNvPicPr>
            <a:picLocks noChangeAspect="1"/>
          </p:cNvPicPr>
          <p:nvPr/>
        </p:nvPicPr>
        <p:blipFill>
          <a:blip r:embed="rId2" cstate="print"/>
          <a:stretch>
            <a:fillRect/>
          </a:stretch>
        </p:blipFill>
        <p:spPr>
          <a:xfrm>
            <a:off x="1" y="1524"/>
            <a:ext cx="9144019" cy="6854966"/>
          </a:xfrm>
          <a:prstGeom prst="rect">
            <a:avLst/>
          </a:prstGeom>
          <a:noFill/>
          <a:ln>
            <a:noFill/>
          </a:ln>
        </p:spPr>
      </p:pic>
      <p:sp>
        <p:nvSpPr>
          <p:cNvPr id="2" name="Title 1"/>
          <p:cNvSpPr>
            <a:spLocks noGrp="1"/>
          </p:cNvSpPr>
          <p:nvPr>
            <p:ph type="title"/>
          </p:nvPr>
        </p:nvSpPr>
        <p:spPr>
          <a:xfrm>
            <a:off x="457210" y="1524"/>
            <a:ext cx="8229600" cy="608076"/>
          </a:xfrm>
        </p:spPr>
        <p:txBody>
          <a:bodyPr>
            <a:noAutofit/>
          </a:bodyPr>
          <a:lstStyle/>
          <a:p>
            <a:r>
              <a:rPr lang="en-US" sz="2000" b="1" dirty="0">
                <a:solidFill>
                  <a:srgbClr val="00B050"/>
                </a:solidFill>
                <a:latin typeface="Book Antiqua" panose="02040602050305030304" pitchFamily="18" charset="0"/>
              </a:rPr>
              <a:t>COMMENCEMENT OF BUSINESS BY A PUBLIC </a:t>
            </a:r>
            <a:r>
              <a:rPr lang="en-US" sz="2000" b="1" dirty="0" smtClean="0">
                <a:solidFill>
                  <a:srgbClr val="00B050"/>
                </a:solidFill>
                <a:latin typeface="Book Antiqua" panose="02040602050305030304" pitchFamily="18" charset="0"/>
              </a:rPr>
              <a:t>COMPANY</a:t>
            </a:r>
            <a:br>
              <a:rPr lang="en-US" sz="2000" b="1" dirty="0" smtClean="0">
                <a:solidFill>
                  <a:srgbClr val="00B050"/>
                </a:solidFill>
                <a:latin typeface="Book Antiqua" panose="02040602050305030304" pitchFamily="18" charset="0"/>
              </a:rPr>
            </a:br>
            <a:r>
              <a:rPr lang="en-US" sz="2000" b="1" dirty="0">
                <a:solidFill>
                  <a:srgbClr val="C00000"/>
                </a:solidFill>
                <a:latin typeface="Book Antiqua" panose="02040602050305030304" pitchFamily="18" charset="0"/>
              </a:rPr>
              <a:t>(</a:t>
            </a:r>
            <a:r>
              <a:rPr lang="en-US" sz="2000" dirty="0" smtClean="0">
                <a:solidFill>
                  <a:srgbClr val="FF0000"/>
                </a:solidFill>
                <a:latin typeface="Book Antiqua" panose="02040602050305030304" pitchFamily="18" charset="0"/>
              </a:rPr>
              <a:t>Procedure simplified)</a:t>
            </a:r>
            <a:r>
              <a:rPr lang="en-US" sz="2000" dirty="0">
                <a:solidFill>
                  <a:srgbClr val="FF0000"/>
                </a:solidFill>
                <a:latin typeface="Book Antiqua" panose="02040602050305030304" pitchFamily="18" charset="0"/>
              </a:rPr>
              <a:t/>
            </a:r>
            <a:br>
              <a:rPr lang="en-US" sz="2000" dirty="0">
                <a:solidFill>
                  <a:srgbClr val="FF0000"/>
                </a:solidFill>
                <a:latin typeface="Book Antiqua" panose="02040602050305030304" pitchFamily="18" charset="0"/>
              </a:rPr>
            </a:br>
            <a:endParaRPr lang="en-AU" sz="2000" b="1" dirty="0">
              <a:solidFill>
                <a:srgbClr val="00B050"/>
              </a:solidFill>
              <a:latin typeface="Book Antiqua" panose="02040602050305030304" pitchFamily="18" charset="0"/>
            </a:endParaRPr>
          </a:p>
        </p:txBody>
      </p:sp>
      <p:sp>
        <p:nvSpPr>
          <p:cNvPr id="3" name="Content Placeholder 2"/>
          <p:cNvSpPr>
            <a:spLocks noGrp="1"/>
          </p:cNvSpPr>
          <p:nvPr>
            <p:ph idx="1"/>
          </p:nvPr>
        </p:nvSpPr>
        <p:spPr>
          <a:xfrm>
            <a:off x="457210" y="609600"/>
            <a:ext cx="8229600" cy="5486400"/>
          </a:xfrm>
        </p:spPr>
        <p:txBody>
          <a:bodyPr>
            <a:noAutofit/>
          </a:bodyPr>
          <a:lstStyle/>
          <a:p>
            <a:pPr marL="0" indent="0">
              <a:buNone/>
            </a:pPr>
            <a:r>
              <a:rPr lang="en-US" sz="2000" b="1" dirty="0" smtClean="0">
                <a:solidFill>
                  <a:srgbClr val="00B050"/>
                </a:solidFill>
                <a:latin typeface="Book Antiqua" panose="02040602050305030304" pitchFamily="18" charset="0"/>
              </a:rPr>
              <a:t>		</a:t>
            </a:r>
            <a:r>
              <a:rPr lang="en-US" sz="2000" b="1" dirty="0" smtClean="0">
                <a:solidFill>
                  <a:srgbClr val="C00000"/>
                </a:solidFill>
                <a:latin typeface="Book Antiqua" panose="02040602050305030304" pitchFamily="18" charset="0"/>
              </a:rPr>
              <a:t>ALTERATION </a:t>
            </a:r>
            <a:r>
              <a:rPr lang="en-US" sz="2000" b="1" dirty="0">
                <a:solidFill>
                  <a:srgbClr val="C00000"/>
                </a:solidFill>
                <a:latin typeface="Book Antiqua" panose="02040602050305030304" pitchFamily="18" charset="0"/>
              </a:rPr>
              <a:t>IN </a:t>
            </a:r>
            <a:r>
              <a:rPr lang="en-US" sz="2000" b="1" dirty="0" smtClean="0">
                <a:solidFill>
                  <a:srgbClr val="C00000"/>
                </a:solidFill>
                <a:latin typeface="Book Antiqua" panose="02040602050305030304" pitchFamily="18" charset="0"/>
              </a:rPr>
              <a:t>MEMORANDUM</a:t>
            </a:r>
          </a:p>
          <a:p>
            <a:pPr marL="0" indent="0">
              <a:buNone/>
            </a:pPr>
            <a:r>
              <a:rPr lang="en-US" sz="2000" b="1" dirty="0">
                <a:solidFill>
                  <a:srgbClr val="C00000"/>
                </a:solidFill>
                <a:latin typeface="Book Antiqua" panose="02040602050305030304" pitchFamily="18" charset="0"/>
              </a:rPr>
              <a:t>	</a:t>
            </a:r>
            <a:r>
              <a:rPr lang="en-US" sz="2000" b="1" dirty="0" smtClean="0">
                <a:solidFill>
                  <a:srgbClr val="C00000"/>
                </a:solidFill>
                <a:latin typeface="Book Antiqua" panose="02040602050305030304" pitchFamily="18" charset="0"/>
              </a:rPr>
              <a:t>		( Section 32 )</a:t>
            </a:r>
            <a:endParaRPr lang="en-US" sz="2000" dirty="0" smtClean="0">
              <a:solidFill>
                <a:srgbClr val="C00000"/>
              </a:solidFill>
              <a:latin typeface="Book Antiqua" panose="02040602050305030304" pitchFamily="18" charset="0"/>
            </a:endParaRPr>
          </a:p>
          <a:p>
            <a:pPr lvl="0"/>
            <a:r>
              <a:rPr lang="en-US" sz="2000" dirty="0" smtClean="0">
                <a:latin typeface="Book Antiqua" panose="02040602050305030304" pitchFamily="18" charset="0"/>
              </a:rPr>
              <a:t>No </a:t>
            </a:r>
            <a:r>
              <a:rPr lang="en-US" sz="2000" dirty="0">
                <a:latin typeface="Book Antiqua" panose="02040602050305030304" pitchFamily="18" charset="0"/>
              </a:rPr>
              <a:t>certificate to be issued – acceptance of documents by the registrar shall be conclusive evidence for a company to start a business</a:t>
            </a:r>
          </a:p>
          <a:p>
            <a:pPr lvl="0"/>
            <a:r>
              <a:rPr lang="en-US" sz="2000" dirty="0">
                <a:latin typeface="Book Antiqua" panose="02040602050305030304" pitchFamily="18" charset="0"/>
              </a:rPr>
              <a:t>Since all the lawful (except restricted) objects shall be deemed to be part of object clause, no need to alter the </a:t>
            </a:r>
            <a:r>
              <a:rPr lang="en-US" sz="2000" dirty="0" smtClean="0">
                <a:latin typeface="Book Antiqua" panose="02040602050305030304" pitchFamily="18" charset="0"/>
              </a:rPr>
              <a:t>memorandum</a:t>
            </a:r>
            <a:endParaRPr lang="en-AU" sz="2000" dirty="0" smtClean="0">
              <a:latin typeface="Book Antiqua" panose="02040602050305030304" pitchFamily="18" charset="0"/>
            </a:endParaRPr>
          </a:p>
          <a:p>
            <a:pPr marL="0" lvl="0" indent="0">
              <a:buNone/>
            </a:pPr>
            <a:endParaRPr lang="en-AU" sz="2000" dirty="0">
              <a:latin typeface="Book Antiqua" panose="02040602050305030304" pitchFamily="18" charset="0"/>
            </a:endParaRPr>
          </a:p>
          <a:p>
            <a:pPr lvl="0"/>
            <a:r>
              <a:rPr lang="en-US" sz="2000" dirty="0">
                <a:latin typeface="Book Antiqua" panose="02040602050305030304" pitchFamily="18" charset="0"/>
              </a:rPr>
              <a:t>Alteration would be required only on conversion of a normal company into a specialized company.</a:t>
            </a:r>
          </a:p>
          <a:p>
            <a:pPr lvl="0"/>
            <a:endParaRPr lang="en-US" sz="2000" dirty="0">
              <a:latin typeface="Book Antiqua" panose="02040602050305030304" pitchFamily="18" charset="0"/>
            </a:endParaRPr>
          </a:p>
          <a:p>
            <a:pPr lvl="0"/>
            <a:r>
              <a:rPr lang="en-US" sz="2000" dirty="0">
                <a:latin typeface="Book Antiqua" panose="02040602050305030304" pitchFamily="18" charset="0"/>
              </a:rPr>
              <a:t>The requirement of filing certified copy of the order by the company abolished</a:t>
            </a:r>
            <a:endParaRPr lang="en-AU" sz="2000" dirty="0">
              <a:latin typeface="Book Antiqua" panose="02040602050305030304" pitchFamily="18" charset="0"/>
            </a:endParaRPr>
          </a:p>
          <a:p>
            <a:pPr>
              <a:lnSpc>
                <a:spcPct val="150000"/>
              </a:lnSpc>
            </a:pPr>
            <a:r>
              <a:rPr lang="en-US" sz="2000" dirty="0">
                <a:latin typeface="Book Antiqua" panose="02040602050305030304" pitchFamily="18" charset="0"/>
              </a:rPr>
              <a:t>Amended copy should be annexed with the special resolution</a:t>
            </a:r>
          </a:p>
          <a:p>
            <a:pPr lvl="0">
              <a:lnSpc>
                <a:spcPct val="150000"/>
              </a:lnSpc>
            </a:pPr>
            <a:endParaRPr lang="en-US" sz="2300" dirty="0"/>
          </a:p>
          <a:p>
            <a:pPr>
              <a:lnSpc>
                <a:spcPct val="150000"/>
              </a:lnSpc>
            </a:pPr>
            <a:endParaRPr lang="en-US" sz="2800" dirty="0"/>
          </a:p>
        </p:txBody>
      </p:sp>
      <p:sp>
        <p:nvSpPr>
          <p:cNvPr id="8" name="Slide Number Placeholder 7"/>
          <p:cNvSpPr>
            <a:spLocks noGrp="1"/>
          </p:cNvSpPr>
          <p:nvPr>
            <p:ph type="sldNum" sz="quarter" idx="12"/>
          </p:nvPr>
        </p:nvSpPr>
        <p:spPr/>
        <p:txBody>
          <a:bodyPr/>
          <a:lstStyle/>
          <a:p>
            <a:fld id="{2F270E2E-0E7F-4F8B-A26C-98CE2F063FA9}" type="slidenum">
              <a:rPr lang="en-US" smtClean="0"/>
              <a:t>12</a:t>
            </a:fld>
            <a:endParaRPr lang="en-US"/>
          </a:p>
        </p:txBody>
      </p:sp>
    </p:spTree>
    <p:extLst>
      <p:ext uri="{BB962C8B-B14F-4D97-AF65-F5344CB8AC3E}">
        <p14:creationId xmlns:p14="http://schemas.microsoft.com/office/powerpoint/2010/main" val="323331953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inner_bg1.jpg"/>
          <p:cNvPicPr>
            <a:picLocks noChangeAspect="1"/>
          </p:cNvPicPr>
          <p:nvPr/>
        </p:nvPicPr>
        <p:blipFill>
          <a:blip r:embed="rId2" cstate="print"/>
          <a:stretch>
            <a:fillRect/>
          </a:stretch>
        </p:blipFill>
        <p:spPr>
          <a:xfrm>
            <a:off x="1" y="1524"/>
            <a:ext cx="9144019" cy="6854966"/>
          </a:xfrm>
          <a:prstGeom prst="rect">
            <a:avLst/>
          </a:prstGeom>
          <a:noFill/>
          <a:ln>
            <a:noFill/>
          </a:ln>
        </p:spPr>
      </p:pic>
      <p:sp>
        <p:nvSpPr>
          <p:cNvPr id="2" name="Title 1"/>
          <p:cNvSpPr>
            <a:spLocks noGrp="1"/>
          </p:cNvSpPr>
          <p:nvPr>
            <p:ph type="title"/>
          </p:nvPr>
        </p:nvSpPr>
        <p:spPr>
          <a:xfrm>
            <a:off x="457200" y="228600"/>
            <a:ext cx="8229600" cy="1143000"/>
          </a:xfrm>
        </p:spPr>
        <p:txBody>
          <a:bodyPr>
            <a:noAutofit/>
          </a:bodyPr>
          <a:lstStyle/>
          <a:p>
            <a:r>
              <a:rPr lang="en-US" sz="2000" b="1" dirty="0">
                <a:solidFill>
                  <a:srgbClr val="00B050"/>
                </a:solidFill>
                <a:latin typeface="Book Antiqua" panose="02040602050305030304" pitchFamily="18" charset="0"/>
              </a:rPr>
              <a:t>ASSOCIATIONS NOT FOR </a:t>
            </a:r>
            <a:r>
              <a:rPr lang="en-US" sz="2000" b="1" dirty="0" smtClean="0">
                <a:solidFill>
                  <a:srgbClr val="00B050"/>
                </a:solidFill>
                <a:latin typeface="Book Antiqua" panose="02040602050305030304" pitchFamily="18" charset="0"/>
              </a:rPr>
              <a:t>PROFIT </a:t>
            </a:r>
            <a:br>
              <a:rPr lang="en-US" sz="2000" b="1" dirty="0" smtClean="0">
                <a:solidFill>
                  <a:srgbClr val="00B050"/>
                </a:solidFill>
                <a:latin typeface="Book Antiqua" panose="02040602050305030304" pitchFamily="18" charset="0"/>
              </a:rPr>
            </a:br>
            <a:r>
              <a:rPr lang="en-US" sz="2000" b="1" dirty="0" smtClean="0">
                <a:solidFill>
                  <a:srgbClr val="FFC000"/>
                </a:solidFill>
                <a:latin typeface="Book Antiqua" panose="02040602050305030304" pitchFamily="18" charset="0"/>
              </a:rPr>
              <a:t>( Section 42)   </a:t>
            </a:r>
            <a:endParaRPr lang="en-AU" sz="2000" b="1" dirty="0">
              <a:solidFill>
                <a:srgbClr val="FFC000"/>
              </a:solidFill>
              <a:latin typeface="Book Antiqua" panose="02040602050305030304" pitchFamily="18" charset="0"/>
            </a:endParaRPr>
          </a:p>
        </p:txBody>
      </p:sp>
      <p:sp>
        <p:nvSpPr>
          <p:cNvPr id="3" name="Content Placeholder 2"/>
          <p:cNvSpPr>
            <a:spLocks noGrp="1"/>
          </p:cNvSpPr>
          <p:nvPr>
            <p:ph idx="1"/>
          </p:nvPr>
        </p:nvSpPr>
        <p:spPr>
          <a:xfrm>
            <a:off x="457200" y="1295400"/>
            <a:ext cx="8229600" cy="4495800"/>
          </a:xfrm>
        </p:spPr>
        <p:txBody>
          <a:bodyPr>
            <a:normAutofit fontScale="92500" lnSpcReduction="20000"/>
          </a:bodyPr>
          <a:lstStyle/>
          <a:p>
            <a:pPr lvl="0">
              <a:lnSpc>
                <a:spcPct val="170000"/>
              </a:lnSpc>
            </a:pPr>
            <a:r>
              <a:rPr lang="en-US" sz="2400" dirty="0" smtClean="0">
                <a:latin typeface="Book Antiqua" panose="02040602050305030304" pitchFamily="18" charset="0"/>
              </a:rPr>
              <a:t>Specific </a:t>
            </a:r>
            <a:r>
              <a:rPr lang="en-US" sz="2400" dirty="0">
                <a:latin typeface="Book Antiqua" panose="02040602050305030304" pitchFamily="18" charset="0"/>
              </a:rPr>
              <a:t>grounds for revocation of licence is added – almost all the grounds for winding up</a:t>
            </a:r>
          </a:p>
          <a:p>
            <a:pPr marL="0" lvl="0" indent="0">
              <a:lnSpc>
                <a:spcPct val="170000"/>
              </a:lnSpc>
              <a:buNone/>
            </a:pPr>
            <a:r>
              <a:rPr lang="en-US" sz="2400" u="sng" dirty="0">
                <a:solidFill>
                  <a:srgbClr val="C00000"/>
                </a:solidFill>
                <a:latin typeface="Book Antiqua" panose="02040602050305030304" pitchFamily="18" charset="0"/>
              </a:rPr>
              <a:t>Consequences of revocation includes</a:t>
            </a:r>
          </a:p>
          <a:p>
            <a:pPr lvl="0">
              <a:lnSpc>
                <a:spcPct val="170000"/>
              </a:lnSpc>
            </a:pPr>
            <a:r>
              <a:rPr lang="en-US" sz="2400" dirty="0">
                <a:solidFill>
                  <a:srgbClr val="C00000"/>
                </a:solidFill>
                <a:latin typeface="Book Antiqua" panose="02040602050305030304" pitchFamily="18" charset="0"/>
              </a:rPr>
              <a:t>Prohibition </a:t>
            </a:r>
            <a:r>
              <a:rPr lang="en-US" sz="2400" dirty="0">
                <a:latin typeface="Book Antiqua" panose="02040602050305030304" pitchFamily="18" charset="0"/>
              </a:rPr>
              <a:t>of receiving further</a:t>
            </a:r>
            <a:r>
              <a:rPr lang="en-US" sz="2400" dirty="0">
                <a:solidFill>
                  <a:srgbClr val="C00000"/>
                </a:solidFill>
                <a:latin typeface="Book Antiqua" panose="02040602050305030304" pitchFamily="18" charset="0"/>
              </a:rPr>
              <a:t> donations</a:t>
            </a:r>
          </a:p>
          <a:p>
            <a:pPr lvl="0">
              <a:lnSpc>
                <a:spcPct val="170000"/>
              </a:lnSpc>
            </a:pPr>
            <a:r>
              <a:rPr lang="en-US" sz="2400" dirty="0">
                <a:solidFill>
                  <a:srgbClr val="C00000"/>
                </a:solidFill>
                <a:latin typeface="Book Antiqua" panose="02040602050305030304" pitchFamily="18" charset="0"/>
              </a:rPr>
              <a:t>Transfer of assets </a:t>
            </a:r>
            <a:r>
              <a:rPr lang="en-US" sz="2400" dirty="0">
                <a:latin typeface="Book Antiqua" panose="02040602050305030304" pitchFamily="18" charset="0"/>
              </a:rPr>
              <a:t>to another not for profit company preferably having similar objects</a:t>
            </a:r>
          </a:p>
          <a:p>
            <a:pPr lvl="0">
              <a:lnSpc>
                <a:spcPct val="170000"/>
              </a:lnSpc>
            </a:pPr>
            <a:r>
              <a:rPr lang="en-US" sz="2400" dirty="0">
                <a:latin typeface="Book Antiqua" panose="02040602050305030304" pitchFamily="18" charset="0"/>
              </a:rPr>
              <a:t>In case of failure to transfer assets, Commission </a:t>
            </a:r>
            <a:r>
              <a:rPr lang="en-US" sz="2400" dirty="0">
                <a:solidFill>
                  <a:srgbClr val="C00000"/>
                </a:solidFill>
                <a:latin typeface="Book Antiqua" panose="02040602050305030304" pitchFamily="18" charset="0"/>
              </a:rPr>
              <a:t>to appoint administrator or to initiate winding up</a:t>
            </a:r>
          </a:p>
          <a:p>
            <a:pPr lvl="0"/>
            <a:endParaRPr lang="en-AU" sz="2400" dirty="0">
              <a:solidFill>
                <a:srgbClr val="C00000"/>
              </a:solidFill>
              <a:latin typeface="Book Antiqua" panose="02040602050305030304" pitchFamily="18" charset="0"/>
            </a:endParaRPr>
          </a:p>
        </p:txBody>
      </p:sp>
      <p:sp>
        <p:nvSpPr>
          <p:cNvPr id="8" name="Slide Number Placeholder 7"/>
          <p:cNvSpPr>
            <a:spLocks noGrp="1"/>
          </p:cNvSpPr>
          <p:nvPr>
            <p:ph type="sldNum" sz="quarter" idx="12"/>
          </p:nvPr>
        </p:nvSpPr>
        <p:spPr/>
        <p:txBody>
          <a:bodyPr/>
          <a:lstStyle/>
          <a:p>
            <a:fld id="{2F270E2E-0E7F-4F8B-A26C-98CE2F063FA9}" type="slidenum">
              <a:rPr lang="en-US" smtClean="0"/>
              <a:t>13</a:t>
            </a:fld>
            <a:endParaRPr lang="en-US"/>
          </a:p>
        </p:txBody>
      </p:sp>
    </p:spTree>
    <p:extLst>
      <p:ext uri="{BB962C8B-B14F-4D97-AF65-F5344CB8AC3E}">
        <p14:creationId xmlns:p14="http://schemas.microsoft.com/office/powerpoint/2010/main" val="22179086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inner_bg1.jpg"/>
          <p:cNvPicPr>
            <a:picLocks noChangeAspect="1"/>
          </p:cNvPicPr>
          <p:nvPr/>
        </p:nvPicPr>
        <p:blipFill>
          <a:blip r:embed="rId2" cstate="print"/>
          <a:stretch>
            <a:fillRect/>
          </a:stretch>
        </p:blipFill>
        <p:spPr>
          <a:xfrm>
            <a:off x="1" y="1524"/>
            <a:ext cx="9144019" cy="6854966"/>
          </a:xfrm>
          <a:prstGeom prst="rect">
            <a:avLst/>
          </a:prstGeom>
          <a:noFill/>
          <a:ln>
            <a:noFill/>
          </a:ln>
        </p:spPr>
      </p:pic>
      <p:sp>
        <p:nvSpPr>
          <p:cNvPr id="2" name="Title 1"/>
          <p:cNvSpPr>
            <a:spLocks noGrp="1"/>
          </p:cNvSpPr>
          <p:nvPr>
            <p:ph type="title"/>
          </p:nvPr>
        </p:nvSpPr>
        <p:spPr>
          <a:xfrm>
            <a:off x="457200" y="274638"/>
            <a:ext cx="8229600" cy="1477962"/>
          </a:xfrm>
        </p:spPr>
        <p:txBody>
          <a:bodyPr>
            <a:normAutofit/>
          </a:bodyPr>
          <a:lstStyle/>
          <a:p>
            <a:r>
              <a:rPr lang="en-US" sz="2000" b="1" dirty="0">
                <a:solidFill>
                  <a:srgbClr val="00B050"/>
                </a:solidFill>
                <a:latin typeface="Book Antiqua" panose="02040602050305030304" pitchFamily="18" charset="0"/>
              </a:rPr>
              <a:t>REQUIREMENT TO APPOINT COMPANY </a:t>
            </a:r>
            <a:r>
              <a:rPr lang="en-US" sz="2000" b="1" dirty="0" smtClean="0">
                <a:solidFill>
                  <a:srgbClr val="00B050"/>
                </a:solidFill>
                <a:latin typeface="Book Antiqua" panose="02040602050305030304" pitchFamily="18" charset="0"/>
              </a:rPr>
              <a:t>SECRETARY</a:t>
            </a:r>
            <a:br>
              <a:rPr lang="en-US" sz="2000" b="1" dirty="0" smtClean="0">
                <a:solidFill>
                  <a:srgbClr val="00B050"/>
                </a:solidFill>
                <a:latin typeface="Book Antiqua" panose="02040602050305030304" pitchFamily="18" charset="0"/>
              </a:rPr>
            </a:br>
            <a:r>
              <a:rPr lang="en-US" sz="2000" b="1" dirty="0" smtClean="0">
                <a:solidFill>
                  <a:srgbClr val="C00000"/>
                </a:solidFill>
                <a:latin typeface="Book Antiqua" panose="02040602050305030304" pitchFamily="18" charset="0"/>
              </a:rPr>
              <a:t>( Section 194 ) </a:t>
            </a:r>
            <a:endParaRPr lang="en-AU" sz="2000" b="1" dirty="0">
              <a:solidFill>
                <a:srgbClr val="C00000"/>
              </a:solidFill>
              <a:latin typeface="Book Antiqua" panose="02040602050305030304" pitchFamily="18" charset="0"/>
            </a:endParaRPr>
          </a:p>
        </p:txBody>
      </p:sp>
      <p:sp>
        <p:nvSpPr>
          <p:cNvPr id="3" name="Content Placeholder 2"/>
          <p:cNvSpPr>
            <a:spLocks noGrp="1"/>
          </p:cNvSpPr>
          <p:nvPr>
            <p:ph idx="1"/>
          </p:nvPr>
        </p:nvSpPr>
        <p:spPr>
          <a:xfrm>
            <a:off x="457200" y="1905000"/>
            <a:ext cx="8229600" cy="4221163"/>
          </a:xfrm>
        </p:spPr>
        <p:txBody>
          <a:bodyPr>
            <a:normAutofit/>
          </a:bodyPr>
          <a:lstStyle/>
          <a:p>
            <a:pPr lvl="0"/>
            <a:r>
              <a:rPr lang="en-US" sz="2500" dirty="0" smtClean="0">
                <a:solidFill>
                  <a:srgbClr val="C00000"/>
                </a:solidFill>
                <a:latin typeface="Book Antiqua" panose="02040602050305030304" pitchFamily="18" charset="0"/>
              </a:rPr>
              <a:t>Small and Medium Companies ( SMCs) </a:t>
            </a:r>
            <a:r>
              <a:rPr lang="en-US" sz="2500" dirty="0">
                <a:latin typeface="Book Antiqua" panose="02040602050305030304" pitchFamily="18" charset="0"/>
              </a:rPr>
              <a:t>have been exempted from the requirement of appointing company secretary</a:t>
            </a:r>
            <a:endParaRPr lang="en-AU" sz="2500" dirty="0">
              <a:latin typeface="Book Antiqua" panose="02040602050305030304" pitchFamily="18" charset="0"/>
            </a:endParaRPr>
          </a:p>
          <a:p>
            <a:pPr marL="0" indent="0">
              <a:buNone/>
            </a:pPr>
            <a:r>
              <a:rPr lang="en-US" sz="2500" b="1" dirty="0">
                <a:latin typeface="Book Antiqua" panose="02040602050305030304" pitchFamily="18" charset="0"/>
              </a:rPr>
              <a:t> </a:t>
            </a:r>
            <a:r>
              <a:rPr lang="en-US" sz="2500" dirty="0">
                <a:latin typeface="Book Antiqua" panose="02040602050305030304" pitchFamily="18" charset="0"/>
              </a:rPr>
              <a:t> </a:t>
            </a:r>
            <a:endParaRPr lang="en-AU" sz="2500" dirty="0" smtClean="0">
              <a:latin typeface="Book Antiqua" panose="02040602050305030304" pitchFamily="18" charset="0"/>
            </a:endParaRPr>
          </a:p>
          <a:p>
            <a:pPr lvl="0"/>
            <a:r>
              <a:rPr lang="en-US" sz="2500" dirty="0" smtClean="0">
                <a:latin typeface="Book Antiqua" panose="02040602050305030304" pitchFamily="18" charset="0"/>
              </a:rPr>
              <a:t>All </a:t>
            </a:r>
            <a:r>
              <a:rPr lang="en-US" sz="2500" u="sng" dirty="0" smtClean="0">
                <a:solidFill>
                  <a:srgbClr val="C00000"/>
                </a:solidFill>
                <a:latin typeface="Book Antiqua" panose="02040602050305030304" pitchFamily="18" charset="0"/>
              </a:rPr>
              <a:t>public companies </a:t>
            </a:r>
            <a:r>
              <a:rPr lang="en-US" sz="2500" dirty="0" smtClean="0">
                <a:latin typeface="Book Antiqua" panose="02040602050305030304" pitchFamily="18" charset="0"/>
              </a:rPr>
              <a:t>will be required to avail services of a permanent company secretary having such qualification and experience as may be specified by the Commission. </a:t>
            </a:r>
            <a:endParaRPr lang="en-AU" sz="2500" dirty="0" smtClean="0">
              <a:latin typeface="Book Antiqua" panose="02040602050305030304" pitchFamily="18" charset="0"/>
            </a:endParaRPr>
          </a:p>
          <a:p>
            <a:pPr marL="0" indent="0">
              <a:buNone/>
            </a:pPr>
            <a:endParaRPr lang="en-AU" dirty="0">
              <a:latin typeface="Book Antiqua" panose="02040602050305030304" pitchFamily="18" charset="0"/>
            </a:endParaRPr>
          </a:p>
        </p:txBody>
      </p:sp>
      <p:sp>
        <p:nvSpPr>
          <p:cNvPr id="8" name="Slide Number Placeholder 7"/>
          <p:cNvSpPr>
            <a:spLocks noGrp="1"/>
          </p:cNvSpPr>
          <p:nvPr>
            <p:ph type="sldNum" sz="quarter" idx="12"/>
          </p:nvPr>
        </p:nvSpPr>
        <p:spPr/>
        <p:txBody>
          <a:bodyPr/>
          <a:lstStyle/>
          <a:p>
            <a:fld id="{2F270E2E-0E7F-4F8B-A26C-98CE2F063FA9}" type="slidenum">
              <a:rPr lang="en-US" smtClean="0"/>
              <a:t>14</a:t>
            </a:fld>
            <a:endParaRPr lang="en-US"/>
          </a:p>
        </p:txBody>
      </p:sp>
    </p:spTree>
    <p:extLst>
      <p:ext uri="{BB962C8B-B14F-4D97-AF65-F5344CB8AC3E}">
        <p14:creationId xmlns:p14="http://schemas.microsoft.com/office/powerpoint/2010/main" val="412823773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inner_bg1.jpg"/>
          <p:cNvPicPr>
            <a:picLocks noChangeAspect="1"/>
          </p:cNvPicPr>
          <p:nvPr/>
        </p:nvPicPr>
        <p:blipFill>
          <a:blip r:embed="rId2" cstate="print"/>
          <a:stretch>
            <a:fillRect/>
          </a:stretch>
        </p:blipFill>
        <p:spPr>
          <a:xfrm>
            <a:off x="1" y="1524"/>
            <a:ext cx="9144019" cy="6854966"/>
          </a:xfrm>
          <a:prstGeom prst="rect">
            <a:avLst/>
          </a:prstGeom>
          <a:noFill/>
          <a:ln>
            <a:noFill/>
          </a:ln>
        </p:spPr>
      </p:pic>
      <p:sp>
        <p:nvSpPr>
          <p:cNvPr id="2" name="Title 1"/>
          <p:cNvSpPr>
            <a:spLocks noGrp="1"/>
          </p:cNvSpPr>
          <p:nvPr>
            <p:ph type="title"/>
          </p:nvPr>
        </p:nvSpPr>
        <p:spPr>
          <a:xfrm>
            <a:off x="457200" y="274638"/>
            <a:ext cx="8229600" cy="715962"/>
          </a:xfrm>
        </p:spPr>
        <p:txBody>
          <a:bodyPr>
            <a:noAutofit/>
          </a:bodyPr>
          <a:lstStyle/>
          <a:p>
            <a:r>
              <a:rPr lang="en-US" sz="2000" b="1" dirty="0">
                <a:solidFill>
                  <a:srgbClr val="00B050"/>
                </a:solidFill>
                <a:latin typeface="Book Antiqua" panose="02040602050305030304" pitchFamily="18" charset="0"/>
              </a:rPr>
              <a:t>MAXIMUM USE OF TECHNOLOGY</a:t>
            </a:r>
            <a:endParaRPr lang="en-AU" sz="2000" b="1" dirty="0">
              <a:solidFill>
                <a:srgbClr val="00B050"/>
              </a:solidFill>
              <a:latin typeface="Book Antiqua" panose="02040602050305030304" pitchFamily="18" charset="0"/>
            </a:endParaRPr>
          </a:p>
        </p:txBody>
      </p:sp>
      <p:sp>
        <p:nvSpPr>
          <p:cNvPr id="3" name="Content Placeholder 2"/>
          <p:cNvSpPr>
            <a:spLocks noGrp="1"/>
          </p:cNvSpPr>
          <p:nvPr>
            <p:ph idx="1"/>
          </p:nvPr>
        </p:nvSpPr>
        <p:spPr>
          <a:xfrm>
            <a:off x="571510" y="990600"/>
            <a:ext cx="8001000" cy="5638800"/>
          </a:xfrm>
        </p:spPr>
        <p:txBody>
          <a:bodyPr>
            <a:normAutofit fontScale="47500" lnSpcReduction="20000"/>
          </a:bodyPr>
          <a:lstStyle/>
          <a:p>
            <a:pPr marL="0" lvl="0" indent="0">
              <a:buNone/>
            </a:pPr>
            <a:r>
              <a:rPr lang="en-US" sz="3600" b="1" dirty="0" smtClean="0">
                <a:latin typeface="Book Antiqua" panose="02040602050305030304" pitchFamily="18" charset="0"/>
              </a:rPr>
              <a:t>By </a:t>
            </a:r>
            <a:r>
              <a:rPr lang="en-US" sz="3600" b="1" dirty="0">
                <a:latin typeface="Book Antiqua" panose="02040602050305030304" pitchFamily="18" charset="0"/>
              </a:rPr>
              <a:t>the </a:t>
            </a:r>
            <a:r>
              <a:rPr lang="en-US" sz="3600" b="1" dirty="0">
                <a:solidFill>
                  <a:srgbClr val="C00000"/>
                </a:solidFill>
                <a:latin typeface="Book Antiqua" panose="02040602050305030304" pitchFamily="18" charset="0"/>
              </a:rPr>
              <a:t>regulator, regulatee, shareholders </a:t>
            </a:r>
            <a:r>
              <a:rPr lang="en-US" sz="3600" b="1" dirty="0">
                <a:latin typeface="Book Antiqua" panose="02040602050305030304" pitchFamily="18" charset="0"/>
              </a:rPr>
              <a:t>as well as the stakeholders in all the areas </a:t>
            </a:r>
            <a:r>
              <a:rPr lang="en-US" sz="3600" b="1" dirty="0" smtClean="0">
                <a:latin typeface="Book Antiqua" panose="02040602050305030304" pitchFamily="18" charset="0"/>
              </a:rPr>
              <a:t>particularly.-</a:t>
            </a:r>
            <a:endParaRPr lang="en-AU" sz="3600" b="1" dirty="0">
              <a:latin typeface="Book Antiqua" panose="02040602050305030304" pitchFamily="18" charset="0"/>
            </a:endParaRPr>
          </a:p>
          <a:p>
            <a:pPr marL="0" indent="0">
              <a:buNone/>
            </a:pPr>
            <a:r>
              <a:rPr lang="en-US" sz="3600" b="1" dirty="0">
                <a:latin typeface="Book Antiqua" panose="02040602050305030304" pitchFamily="18" charset="0"/>
              </a:rPr>
              <a:t> </a:t>
            </a:r>
            <a:endParaRPr lang="en-AU" sz="3600" b="1" dirty="0">
              <a:latin typeface="Book Antiqua" panose="02040602050305030304" pitchFamily="18" charset="0"/>
            </a:endParaRPr>
          </a:p>
          <a:p>
            <a:pPr lvl="0"/>
            <a:r>
              <a:rPr lang="en-US" sz="3600" b="1" dirty="0">
                <a:latin typeface="Book Antiqua" panose="02040602050305030304" pitchFamily="18" charset="0"/>
              </a:rPr>
              <a:t>Service of documents/notices to the members, registrar and the Commission</a:t>
            </a:r>
            <a:r>
              <a:rPr lang="en-US" sz="3600" b="1" dirty="0" smtClean="0">
                <a:latin typeface="Book Antiqua" panose="02040602050305030304" pitchFamily="18" charset="0"/>
              </a:rPr>
              <a:t>; </a:t>
            </a:r>
            <a:r>
              <a:rPr lang="en-US" sz="3600" b="1" dirty="0" smtClean="0">
                <a:solidFill>
                  <a:srgbClr val="C00000"/>
                </a:solidFill>
                <a:latin typeface="Book Antiqua" panose="02040602050305030304" pitchFamily="18" charset="0"/>
              </a:rPr>
              <a:t>( Section 53 &amp; 54) </a:t>
            </a:r>
            <a:endParaRPr lang="en-AU" sz="3600" b="1" dirty="0">
              <a:solidFill>
                <a:srgbClr val="C00000"/>
              </a:solidFill>
              <a:latin typeface="Book Antiqua" panose="02040602050305030304" pitchFamily="18" charset="0"/>
            </a:endParaRPr>
          </a:p>
          <a:p>
            <a:pPr marL="0" indent="0">
              <a:buNone/>
            </a:pPr>
            <a:r>
              <a:rPr lang="en-US" sz="3600" b="1" dirty="0">
                <a:latin typeface="Book Antiqua" panose="02040602050305030304" pitchFamily="18" charset="0"/>
              </a:rPr>
              <a:t> </a:t>
            </a:r>
            <a:endParaRPr lang="en-AU" sz="3600" b="1" dirty="0">
              <a:latin typeface="Book Antiqua" panose="02040602050305030304" pitchFamily="18" charset="0"/>
            </a:endParaRPr>
          </a:p>
          <a:p>
            <a:r>
              <a:rPr lang="en-US" sz="3600" b="1" dirty="0">
                <a:latin typeface="Book Antiqua" panose="02040602050305030304" pitchFamily="18" charset="0"/>
              </a:rPr>
              <a:t>Services of notice on members through electronic modes </a:t>
            </a:r>
            <a:r>
              <a:rPr lang="en-US" sz="3600" b="1" dirty="0">
                <a:solidFill>
                  <a:srgbClr val="C00000"/>
                </a:solidFill>
                <a:latin typeface="Book Antiqua" panose="02040602050305030304" pitchFamily="18" charset="0"/>
              </a:rPr>
              <a:t>(section 55</a:t>
            </a:r>
            <a:r>
              <a:rPr lang="en-US" sz="3600" b="1" dirty="0" smtClean="0">
                <a:solidFill>
                  <a:srgbClr val="C00000"/>
                </a:solidFill>
                <a:latin typeface="Book Antiqua" panose="02040602050305030304" pitchFamily="18" charset="0"/>
              </a:rPr>
              <a:t>)</a:t>
            </a:r>
          </a:p>
          <a:p>
            <a:pPr marL="0" indent="0">
              <a:buNone/>
            </a:pPr>
            <a:endParaRPr lang="en-US" sz="3600" b="1" dirty="0">
              <a:latin typeface="Book Antiqua" panose="02040602050305030304" pitchFamily="18" charset="0"/>
            </a:endParaRPr>
          </a:p>
          <a:p>
            <a:pPr lvl="0"/>
            <a:r>
              <a:rPr lang="en-US" sz="3600" b="1" dirty="0" smtClean="0">
                <a:latin typeface="Book Antiqua" panose="02040602050305030304" pitchFamily="18" charset="0"/>
              </a:rPr>
              <a:t>Participation </a:t>
            </a:r>
            <a:r>
              <a:rPr lang="en-US" sz="3600" b="1" dirty="0">
                <a:latin typeface="Book Antiqua" panose="02040602050305030304" pitchFamily="18" charset="0"/>
              </a:rPr>
              <a:t>in the meetings by members and directors through video links</a:t>
            </a:r>
            <a:r>
              <a:rPr lang="en-US" sz="3600" b="1" dirty="0" smtClean="0">
                <a:latin typeface="Book Antiqua" panose="02040602050305030304" pitchFamily="18" charset="0"/>
              </a:rPr>
              <a:t>; </a:t>
            </a:r>
            <a:r>
              <a:rPr lang="en-US" sz="3600" b="1" dirty="0" smtClean="0">
                <a:solidFill>
                  <a:srgbClr val="C00000"/>
                </a:solidFill>
                <a:latin typeface="Book Antiqua" panose="02040602050305030304" pitchFamily="18" charset="0"/>
              </a:rPr>
              <a:t>( Section 134 )</a:t>
            </a:r>
            <a:endParaRPr lang="en-AU" sz="3600" b="1" dirty="0">
              <a:solidFill>
                <a:srgbClr val="C00000"/>
              </a:solidFill>
              <a:latin typeface="Book Antiqua" panose="02040602050305030304" pitchFamily="18" charset="0"/>
            </a:endParaRPr>
          </a:p>
          <a:p>
            <a:pPr marL="0" lvl="0" indent="0">
              <a:buNone/>
            </a:pPr>
            <a:endParaRPr lang="en-US" sz="3600" b="1" dirty="0">
              <a:latin typeface="Book Antiqua" panose="02040602050305030304" pitchFamily="18" charset="0"/>
            </a:endParaRPr>
          </a:p>
          <a:p>
            <a:r>
              <a:rPr lang="en-US" sz="3600" b="1" dirty="0" smtClean="0">
                <a:latin typeface="Book Antiqua" panose="02040602050305030304" pitchFamily="18" charset="0"/>
              </a:rPr>
              <a:t>Voting </a:t>
            </a:r>
            <a:r>
              <a:rPr lang="en-US" sz="3600" b="1" dirty="0">
                <a:latin typeface="Book Antiqua" panose="02040602050305030304" pitchFamily="18" charset="0"/>
              </a:rPr>
              <a:t>through electronic means</a:t>
            </a:r>
            <a:r>
              <a:rPr lang="en-US" sz="3600" b="1" dirty="0" smtClean="0">
                <a:latin typeface="Book Antiqua" panose="02040602050305030304" pitchFamily="18" charset="0"/>
              </a:rPr>
              <a:t>; </a:t>
            </a:r>
            <a:r>
              <a:rPr lang="en-US" sz="3600" b="1" dirty="0">
                <a:solidFill>
                  <a:srgbClr val="C00000"/>
                </a:solidFill>
                <a:latin typeface="Book Antiqua" panose="02040602050305030304" pitchFamily="18" charset="0"/>
              </a:rPr>
              <a:t>(Section 134)</a:t>
            </a:r>
            <a:endParaRPr lang="en-AU" sz="3600" b="1" dirty="0">
              <a:solidFill>
                <a:srgbClr val="C00000"/>
              </a:solidFill>
              <a:latin typeface="Book Antiqua" panose="02040602050305030304" pitchFamily="18" charset="0"/>
            </a:endParaRPr>
          </a:p>
          <a:p>
            <a:pPr marL="0" indent="0">
              <a:buNone/>
            </a:pPr>
            <a:r>
              <a:rPr lang="en-US" sz="3600" b="1" dirty="0" smtClean="0">
                <a:latin typeface="Book Antiqua" panose="02040602050305030304" pitchFamily="18" charset="0"/>
              </a:rPr>
              <a:t> </a:t>
            </a:r>
            <a:endParaRPr lang="en-AU" sz="3600" b="1" dirty="0" smtClean="0">
              <a:latin typeface="Book Antiqua" panose="02040602050305030304" pitchFamily="18" charset="0"/>
            </a:endParaRPr>
          </a:p>
          <a:p>
            <a:pPr lvl="0"/>
            <a:r>
              <a:rPr lang="en-US" sz="3600" b="1" dirty="0" smtClean="0">
                <a:latin typeface="Book Antiqua" panose="02040602050305030304" pitchFamily="18" charset="0"/>
              </a:rPr>
              <a:t>Enabling </a:t>
            </a:r>
            <a:r>
              <a:rPr lang="en-US" sz="3600" b="1" dirty="0">
                <a:latin typeface="Book Antiqua" panose="02040602050305030304" pitchFamily="18" charset="0"/>
              </a:rPr>
              <a:t>provision empowering the Commission to notify mandatory on-line </a:t>
            </a:r>
            <a:r>
              <a:rPr lang="en-US" sz="3600" b="1" dirty="0" smtClean="0">
                <a:latin typeface="Book Antiqua" panose="02040602050305030304" pitchFamily="18" charset="0"/>
              </a:rPr>
              <a:t>filing </a:t>
            </a:r>
            <a:r>
              <a:rPr lang="en-US" sz="3600" b="1" dirty="0" smtClean="0">
                <a:solidFill>
                  <a:srgbClr val="FF0000"/>
                </a:solidFill>
                <a:latin typeface="Book Antiqua" panose="02040602050305030304" pitchFamily="18" charset="0"/>
              </a:rPr>
              <a:t>[section 471(4)]</a:t>
            </a:r>
            <a:endParaRPr lang="en-AU" sz="3600" b="1" dirty="0">
              <a:solidFill>
                <a:srgbClr val="FF0000"/>
              </a:solidFill>
              <a:latin typeface="Book Antiqua" panose="02040602050305030304" pitchFamily="18" charset="0"/>
            </a:endParaRPr>
          </a:p>
          <a:p>
            <a:pPr marL="0" indent="0">
              <a:buNone/>
            </a:pPr>
            <a:endParaRPr lang="en-AU" sz="3600" b="1" dirty="0">
              <a:latin typeface="Book Antiqua" panose="02040602050305030304" pitchFamily="18" charset="0"/>
            </a:endParaRPr>
          </a:p>
          <a:p>
            <a:pPr lvl="0"/>
            <a:r>
              <a:rPr lang="en-US" sz="3600" b="1" dirty="0">
                <a:latin typeface="Book Antiqua" panose="02040602050305030304" pitchFamily="18" charset="0"/>
              </a:rPr>
              <a:t>Enabling provision empowering the Commission to notify mandatory service of documents by the company on the members electronically – after a specified date the member requiring physical document shall bear the </a:t>
            </a:r>
            <a:r>
              <a:rPr lang="en-US" sz="3600" b="1" dirty="0" smtClean="0">
                <a:latin typeface="Book Antiqua" panose="02040602050305030304" pitchFamily="18" charset="0"/>
              </a:rPr>
              <a:t>cost </a:t>
            </a:r>
            <a:r>
              <a:rPr lang="en-US" sz="3600" b="1" dirty="0" smtClean="0">
                <a:solidFill>
                  <a:srgbClr val="FF0000"/>
                </a:solidFill>
                <a:latin typeface="Book Antiqua" panose="02040602050305030304" pitchFamily="18" charset="0"/>
              </a:rPr>
              <a:t>[section 473]</a:t>
            </a:r>
          </a:p>
          <a:p>
            <a:pPr lvl="0"/>
            <a:r>
              <a:rPr lang="en-US" sz="3600" b="1" dirty="0" smtClean="0">
                <a:latin typeface="Book Antiqua" panose="02040602050305030304" pitchFamily="18" charset="0"/>
              </a:rPr>
              <a:t>Dividend can also be paid to shareholders through electronic mode </a:t>
            </a:r>
            <a:r>
              <a:rPr lang="en-US" sz="3600" b="1" dirty="0">
                <a:solidFill>
                  <a:srgbClr val="C00000"/>
                </a:solidFill>
                <a:latin typeface="Book Antiqua" panose="02040602050305030304" pitchFamily="18" charset="0"/>
              </a:rPr>
              <a:t>(Section 242)</a:t>
            </a:r>
            <a:endParaRPr lang="en-AU" sz="3600" b="1" dirty="0">
              <a:solidFill>
                <a:srgbClr val="C00000"/>
              </a:solidFill>
              <a:latin typeface="Book Antiqua" panose="02040602050305030304" pitchFamily="18" charset="0"/>
            </a:endParaRPr>
          </a:p>
          <a:p>
            <a:pPr marL="0" indent="0">
              <a:buNone/>
            </a:pPr>
            <a:endParaRPr lang="en-AU" dirty="0">
              <a:latin typeface="Book Antiqua" panose="02040602050305030304" pitchFamily="18" charset="0"/>
            </a:endParaRPr>
          </a:p>
        </p:txBody>
      </p:sp>
      <p:sp>
        <p:nvSpPr>
          <p:cNvPr id="8" name="Slide Number Placeholder 7"/>
          <p:cNvSpPr>
            <a:spLocks noGrp="1"/>
          </p:cNvSpPr>
          <p:nvPr>
            <p:ph type="sldNum" sz="quarter" idx="12"/>
          </p:nvPr>
        </p:nvSpPr>
        <p:spPr/>
        <p:txBody>
          <a:bodyPr/>
          <a:lstStyle/>
          <a:p>
            <a:fld id="{2F270E2E-0E7F-4F8B-A26C-98CE2F063FA9}" type="slidenum">
              <a:rPr lang="en-US" smtClean="0"/>
              <a:t>15</a:t>
            </a:fld>
            <a:endParaRPr lang="en-US"/>
          </a:p>
        </p:txBody>
      </p:sp>
    </p:spTree>
    <p:extLst>
      <p:ext uri="{BB962C8B-B14F-4D97-AF65-F5344CB8AC3E}">
        <p14:creationId xmlns:p14="http://schemas.microsoft.com/office/powerpoint/2010/main" val="28837770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inner_bg1.jpg"/>
          <p:cNvPicPr>
            <a:picLocks noChangeAspect="1"/>
          </p:cNvPicPr>
          <p:nvPr/>
        </p:nvPicPr>
        <p:blipFill>
          <a:blip r:embed="rId2" cstate="print"/>
          <a:stretch>
            <a:fillRect/>
          </a:stretch>
        </p:blipFill>
        <p:spPr>
          <a:xfrm>
            <a:off x="1" y="1524"/>
            <a:ext cx="9144019" cy="6854966"/>
          </a:xfrm>
          <a:prstGeom prst="rect">
            <a:avLst/>
          </a:prstGeom>
          <a:noFill/>
          <a:ln>
            <a:noFill/>
          </a:ln>
        </p:spPr>
      </p:pic>
      <p:sp>
        <p:nvSpPr>
          <p:cNvPr id="2" name="Title 1"/>
          <p:cNvSpPr>
            <a:spLocks noGrp="1"/>
          </p:cNvSpPr>
          <p:nvPr>
            <p:ph type="title"/>
          </p:nvPr>
        </p:nvSpPr>
        <p:spPr>
          <a:xfrm>
            <a:off x="457200" y="274638"/>
            <a:ext cx="8229600" cy="639762"/>
          </a:xfrm>
        </p:spPr>
        <p:txBody>
          <a:bodyPr>
            <a:normAutofit fontScale="90000"/>
          </a:bodyPr>
          <a:lstStyle/>
          <a:p>
            <a:r>
              <a:rPr lang="en-US" sz="2000" b="1" dirty="0">
                <a:solidFill>
                  <a:srgbClr val="00B050"/>
                </a:solidFill>
                <a:latin typeface="Book Antiqua" panose="02040602050305030304" pitchFamily="18" charset="0"/>
              </a:rPr>
              <a:t>SERVICES OF </a:t>
            </a:r>
            <a:r>
              <a:rPr lang="en-US" sz="2000" b="1" dirty="0" smtClean="0">
                <a:solidFill>
                  <a:srgbClr val="00B050"/>
                </a:solidFill>
                <a:latin typeface="Book Antiqua" panose="02040602050305030304" pitchFamily="18" charset="0"/>
              </a:rPr>
              <a:t>E-INTERMEDIARY </a:t>
            </a:r>
            <a:br>
              <a:rPr lang="en-US" sz="2000" b="1" dirty="0" smtClean="0">
                <a:solidFill>
                  <a:srgbClr val="00B050"/>
                </a:solidFill>
                <a:latin typeface="Book Antiqua" panose="02040602050305030304" pitchFamily="18" charset="0"/>
              </a:rPr>
            </a:br>
            <a:endParaRPr lang="en-AU" sz="2000" b="1" dirty="0">
              <a:solidFill>
                <a:srgbClr val="00B050"/>
              </a:solidFill>
              <a:latin typeface="Book Antiqua" panose="02040602050305030304" pitchFamily="18" charset="0"/>
            </a:endParaRPr>
          </a:p>
        </p:txBody>
      </p:sp>
      <p:sp>
        <p:nvSpPr>
          <p:cNvPr id="3" name="Content Placeholder 2"/>
          <p:cNvSpPr>
            <a:spLocks noGrp="1"/>
          </p:cNvSpPr>
          <p:nvPr>
            <p:ph idx="1"/>
          </p:nvPr>
        </p:nvSpPr>
        <p:spPr>
          <a:xfrm>
            <a:off x="609600" y="914400"/>
            <a:ext cx="8229600" cy="5059363"/>
          </a:xfrm>
        </p:spPr>
        <p:txBody>
          <a:bodyPr>
            <a:normAutofit lnSpcReduction="10000"/>
          </a:bodyPr>
          <a:lstStyle/>
          <a:p>
            <a:pPr marL="0" indent="0" algn="ctr">
              <a:buNone/>
            </a:pPr>
            <a:r>
              <a:rPr lang="en-US" sz="1900" b="1" dirty="0">
                <a:solidFill>
                  <a:srgbClr val="C00000"/>
                </a:solidFill>
                <a:latin typeface="Book Antiqua" panose="02040602050305030304" pitchFamily="18" charset="0"/>
              </a:rPr>
              <a:t>[Section 455]</a:t>
            </a:r>
            <a:endParaRPr lang="en-AU" sz="1900" b="1" dirty="0">
              <a:solidFill>
                <a:srgbClr val="C00000"/>
              </a:solidFill>
              <a:latin typeface="Book Antiqua" panose="02040602050305030304" pitchFamily="18" charset="0"/>
            </a:endParaRPr>
          </a:p>
          <a:p>
            <a:pPr lvl="0"/>
            <a:r>
              <a:rPr lang="en-US" sz="2400" dirty="0" smtClean="0">
                <a:latin typeface="Book Antiqua" panose="02040602050305030304" pitchFamily="18" charset="0"/>
              </a:rPr>
              <a:t>Companies </a:t>
            </a:r>
            <a:r>
              <a:rPr lang="en-US" sz="2400" dirty="0">
                <a:latin typeface="Book Antiqua" panose="02040602050305030304" pitchFamily="18" charset="0"/>
              </a:rPr>
              <a:t>not having computer / IT </a:t>
            </a:r>
            <a:r>
              <a:rPr lang="en-US" sz="2400" dirty="0" smtClean="0">
                <a:latin typeface="Book Antiqua" panose="02040602050305030304" pitchFamily="18" charset="0"/>
              </a:rPr>
              <a:t>infrastructure may be able to avail services of </a:t>
            </a:r>
            <a:r>
              <a:rPr lang="en-US" sz="2400" dirty="0" smtClean="0">
                <a:solidFill>
                  <a:srgbClr val="C00000"/>
                </a:solidFill>
                <a:latin typeface="Book Antiqua" panose="02040602050305030304" pitchFamily="18" charset="0"/>
              </a:rPr>
              <a:t>Intermediary</a:t>
            </a:r>
            <a:r>
              <a:rPr lang="en-US" sz="2400" dirty="0" smtClean="0">
                <a:latin typeface="Book Antiqua" panose="02040602050305030304" pitchFamily="18" charset="0"/>
              </a:rPr>
              <a:t> for filling of documents etc. </a:t>
            </a:r>
            <a:endParaRPr lang="en-AU" sz="2400" dirty="0">
              <a:latin typeface="Book Antiqua" panose="02040602050305030304" pitchFamily="18" charset="0"/>
            </a:endParaRPr>
          </a:p>
          <a:p>
            <a:pPr lvl="0"/>
            <a:r>
              <a:rPr lang="en-US" sz="2400" dirty="0" smtClean="0">
                <a:latin typeface="Book Antiqua" panose="02040602050305030304" pitchFamily="18" charset="0"/>
              </a:rPr>
              <a:t>e-intermediaries </a:t>
            </a:r>
            <a:r>
              <a:rPr lang="en-US" sz="2400" dirty="0">
                <a:latin typeface="Book Antiqua" panose="02040602050305030304" pitchFamily="18" charset="0"/>
              </a:rPr>
              <a:t>shall be licenced by the </a:t>
            </a:r>
            <a:r>
              <a:rPr lang="en-US" sz="2400" dirty="0" smtClean="0">
                <a:latin typeface="Book Antiqua" panose="02040602050305030304" pitchFamily="18" charset="0"/>
              </a:rPr>
              <a:t>Commission</a:t>
            </a:r>
            <a:endParaRPr lang="en-AU" sz="2400" dirty="0">
              <a:latin typeface="Book Antiqua" panose="02040602050305030304" pitchFamily="18" charset="0"/>
            </a:endParaRPr>
          </a:p>
          <a:p>
            <a:pPr marL="0" indent="0">
              <a:buNone/>
            </a:pPr>
            <a:endParaRPr lang="en-AU" sz="2400" dirty="0">
              <a:latin typeface="Book Antiqua" panose="02040602050305030304" pitchFamily="18" charset="0"/>
            </a:endParaRPr>
          </a:p>
          <a:p>
            <a:pPr marL="0" lvl="0" indent="0" algn="ctr">
              <a:spcBef>
                <a:spcPct val="0"/>
              </a:spcBef>
              <a:buNone/>
            </a:pPr>
            <a:r>
              <a:rPr lang="en-US" sz="1800" b="1" dirty="0">
                <a:solidFill>
                  <a:srgbClr val="00B050"/>
                </a:solidFill>
                <a:latin typeface="Book Antiqua" panose="02040602050305030304" pitchFamily="18" charset="0"/>
              </a:rPr>
              <a:t>MANDATORY CONVERSION OF SHARES OF ALL COMPANIES INTO BOOK-ENTRY </a:t>
            </a:r>
            <a:r>
              <a:rPr lang="en-US" sz="1800" b="1" dirty="0" smtClean="0">
                <a:solidFill>
                  <a:srgbClr val="00B050"/>
                </a:solidFill>
                <a:latin typeface="Book Antiqua" panose="02040602050305030304" pitchFamily="18" charset="0"/>
              </a:rPr>
              <a:t>FORM</a:t>
            </a:r>
          </a:p>
          <a:p>
            <a:pPr marL="0" lvl="0" indent="0" algn="ctr">
              <a:buNone/>
            </a:pPr>
            <a:r>
              <a:rPr lang="en-US" sz="1900" b="1" dirty="0">
                <a:solidFill>
                  <a:srgbClr val="C00000"/>
                </a:solidFill>
                <a:latin typeface="Book Antiqua" panose="02040602050305030304" pitchFamily="18" charset="0"/>
              </a:rPr>
              <a:t>[Section 72]</a:t>
            </a:r>
          </a:p>
          <a:p>
            <a:pPr marL="0" indent="0">
              <a:buNone/>
            </a:pPr>
            <a:endParaRPr lang="en-AU" sz="2400" dirty="0">
              <a:latin typeface="Book Antiqua" panose="02040602050305030304" pitchFamily="18" charset="0"/>
            </a:endParaRPr>
          </a:p>
          <a:p>
            <a:pPr marL="285750" lvl="0" indent="-285750">
              <a:spcBef>
                <a:spcPts val="0"/>
              </a:spcBef>
            </a:pPr>
            <a:r>
              <a:rPr lang="en-US" sz="2200" dirty="0">
                <a:solidFill>
                  <a:prstClr val="black"/>
                </a:solidFill>
                <a:latin typeface="Book Antiqua" panose="02040602050305030304" pitchFamily="18" charset="0"/>
              </a:rPr>
              <a:t>New companies since incorporation - from the date notified by the Commission</a:t>
            </a:r>
          </a:p>
          <a:p>
            <a:pPr marL="285750" lvl="0" indent="-285750">
              <a:spcBef>
                <a:spcPts val="0"/>
              </a:spcBef>
            </a:pPr>
            <a:endParaRPr lang="en-US" sz="2200" dirty="0">
              <a:solidFill>
                <a:prstClr val="black"/>
              </a:solidFill>
              <a:latin typeface="Book Antiqua" panose="02040602050305030304" pitchFamily="18" charset="0"/>
            </a:endParaRPr>
          </a:p>
          <a:p>
            <a:pPr marL="285750" lvl="0" indent="-285750">
              <a:spcBef>
                <a:spcPts val="0"/>
              </a:spcBef>
            </a:pPr>
            <a:r>
              <a:rPr lang="en-US" sz="2200" dirty="0">
                <a:solidFill>
                  <a:prstClr val="black"/>
                </a:solidFill>
                <a:latin typeface="Book Antiqua" panose="02040602050305030304" pitchFamily="18" charset="0"/>
              </a:rPr>
              <a:t>Existing companies in 4 years - Extendable by 2 years by the Commission</a:t>
            </a:r>
          </a:p>
          <a:p>
            <a:pPr marL="0" indent="0">
              <a:buNone/>
            </a:pPr>
            <a:endParaRPr lang="en-AU" dirty="0" smtClean="0">
              <a:latin typeface="Book Antiqua" panose="02040602050305030304" pitchFamily="18" charset="0"/>
            </a:endParaRPr>
          </a:p>
          <a:p>
            <a:pPr marL="0" indent="0">
              <a:buNone/>
            </a:pPr>
            <a:endParaRPr lang="en-AU" sz="2400" dirty="0">
              <a:latin typeface="Book Antiqua" panose="02040602050305030304" pitchFamily="18" charset="0"/>
            </a:endParaRPr>
          </a:p>
          <a:p>
            <a:pPr marL="0" indent="0">
              <a:buNone/>
            </a:pPr>
            <a:endParaRPr lang="en-AU" dirty="0">
              <a:latin typeface="Book Antiqua" panose="02040602050305030304" pitchFamily="18" charset="0"/>
            </a:endParaRPr>
          </a:p>
        </p:txBody>
      </p:sp>
      <p:sp>
        <p:nvSpPr>
          <p:cNvPr id="8" name="Slide Number Placeholder 7"/>
          <p:cNvSpPr>
            <a:spLocks noGrp="1"/>
          </p:cNvSpPr>
          <p:nvPr>
            <p:ph type="sldNum" sz="quarter" idx="12"/>
          </p:nvPr>
        </p:nvSpPr>
        <p:spPr/>
        <p:txBody>
          <a:bodyPr/>
          <a:lstStyle/>
          <a:p>
            <a:fld id="{2F270E2E-0E7F-4F8B-A26C-98CE2F063FA9}" type="slidenum">
              <a:rPr lang="en-US" smtClean="0"/>
              <a:t>16</a:t>
            </a:fld>
            <a:endParaRPr lang="en-US"/>
          </a:p>
        </p:txBody>
      </p:sp>
    </p:spTree>
    <p:extLst>
      <p:ext uri="{BB962C8B-B14F-4D97-AF65-F5344CB8AC3E}">
        <p14:creationId xmlns:p14="http://schemas.microsoft.com/office/powerpoint/2010/main" val="197833200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inner_bg1.jpg"/>
          <p:cNvPicPr>
            <a:picLocks noChangeAspect="1"/>
          </p:cNvPicPr>
          <p:nvPr/>
        </p:nvPicPr>
        <p:blipFill>
          <a:blip r:embed="rId2" cstate="print"/>
          <a:stretch>
            <a:fillRect/>
          </a:stretch>
        </p:blipFill>
        <p:spPr>
          <a:xfrm>
            <a:off x="-51777" y="37540"/>
            <a:ext cx="9144019" cy="6854966"/>
          </a:xfrm>
          <a:prstGeom prst="rect">
            <a:avLst/>
          </a:prstGeom>
          <a:noFill/>
          <a:ln>
            <a:noFill/>
          </a:ln>
        </p:spPr>
      </p:pic>
      <p:sp>
        <p:nvSpPr>
          <p:cNvPr id="2" name="Title 1"/>
          <p:cNvSpPr>
            <a:spLocks noGrp="1"/>
          </p:cNvSpPr>
          <p:nvPr>
            <p:ph type="title"/>
          </p:nvPr>
        </p:nvSpPr>
        <p:spPr>
          <a:xfrm>
            <a:off x="457200" y="37540"/>
            <a:ext cx="8229600" cy="689954"/>
          </a:xfrm>
        </p:spPr>
        <p:txBody>
          <a:bodyPr>
            <a:normAutofit fontScale="90000"/>
          </a:bodyPr>
          <a:lstStyle/>
          <a:p>
            <a:r>
              <a:rPr lang="en-US" b="1" dirty="0" smtClean="0"/>
              <a:t/>
            </a:r>
            <a:br>
              <a:rPr lang="en-US" b="1" dirty="0" smtClean="0"/>
            </a:br>
            <a:r>
              <a:rPr lang="en-US" sz="2200" b="1" dirty="0">
                <a:solidFill>
                  <a:srgbClr val="00B050"/>
                </a:solidFill>
                <a:latin typeface="Book Antiqua" panose="02040602050305030304" pitchFamily="18" charset="0"/>
              </a:rPr>
              <a:t>CONVERSION OF STATUS OF COMPANIES</a:t>
            </a:r>
            <a:r>
              <a:rPr lang="en-AU" sz="2200" b="1" dirty="0">
                <a:solidFill>
                  <a:srgbClr val="00B050"/>
                </a:solidFill>
                <a:latin typeface="Book Antiqua" panose="02040602050305030304" pitchFamily="18" charset="0"/>
              </a:rPr>
              <a:t/>
            </a:r>
            <a:br>
              <a:rPr lang="en-AU" sz="2200" b="1" dirty="0">
                <a:solidFill>
                  <a:srgbClr val="00B050"/>
                </a:solidFill>
                <a:latin typeface="Book Antiqua" panose="02040602050305030304" pitchFamily="18" charset="0"/>
              </a:rPr>
            </a:br>
            <a:endParaRPr lang="en-AU" sz="2200" b="1" dirty="0">
              <a:solidFill>
                <a:srgbClr val="00B050"/>
              </a:solidFill>
              <a:latin typeface="Book Antiqua" panose="02040602050305030304" pitchFamily="18" charset="0"/>
            </a:endParaRPr>
          </a:p>
        </p:txBody>
      </p:sp>
      <p:sp>
        <p:nvSpPr>
          <p:cNvPr id="3" name="Content Placeholder 2"/>
          <p:cNvSpPr>
            <a:spLocks noGrp="1"/>
          </p:cNvSpPr>
          <p:nvPr>
            <p:ph idx="1"/>
          </p:nvPr>
        </p:nvSpPr>
        <p:spPr>
          <a:xfrm>
            <a:off x="457200" y="727494"/>
            <a:ext cx="7315200" cy="5673306"/>
          </a:xfrm>
        </p:spPr>
        <p:txBody>
          <a:bodyPr>
            <a:normAutofit/>
          </a:bodyPr>
          <a:lstStyle/>
          <a:p>
            <a:pPr marL="63500" lvl="1" indent="0">
              <a:buNone/>
            </a:pPr>
            <a:r>
              <a:rPr lang="en-US" sz="2500" dirty="0" smtClean="0">
                <a:latin typeface="Book Antiqua" panose="02040602050305030304" pitchFamily="18" charset="0"/>
              </a:rPr>
              <a:t>Enabling </a:t>
            </a:r>
            <a:r>
              <a:rPr lang="en-US" sz="2500" dirty="0">
                <a:latin typeface="Book Antiqua" panose="02040602050305030304" pitchFamily="18" charset="0"/>
              </a:rPr>
              <a:t>provision added for conversion of a:- </a:t>
            </a:r>
            <a:endParaRPr lang="en-AU" sz="2500" dirty="0">
              <a:latin typeface="Book Antiqua" panose="02040602050305030304" pitchFamily="18" charset="0"/>
            </a:endParaRPr>
          </a:p>
          <a:p>
            <a:pPr marL="400050" lvl="1" indent="0">
              <a:buNone/>
            </a:pPr>
            <a:r>
              <a:rPr lang="en-US" sz="2500" dirty="0">
                <a:latin typeface="Book Antiqua" panose="02040602050305030304" pitchFamily="18" charset="0"/>
              </a:rPr>
              <a:t> </a:t>
            </a:r>
            <a:endParaRPr lang="en-AU" sz="2500" dirty="0">
              <a:latin typeface="Book Antiqua" panose="02040602050305030304" pitchFamily="18" charset="0"/>
            </a:endParaRPr>
          </a:p>
          <a:p>
            <a:pPr lvl="1">
              <a:buFont typeface="Arial" panose="020B0604020202020204" pitchFamily="34" charset="0"/>
              <a:buChar char="•"/>
            </a:pPr>
            <a:r>
              <a:rPr lang="en-US" sz="2500" dirty="0" smtClean="0">
                <a:latin typeface="Book Antiqua" panose="02040602050305030304" pitchFamily="18" charset="0"/>
              </a:rPr>
              <a:t>Pubic company in to private company vice-versa  </a:t>
            </a:r>
            <a:r>
              <a:rPr lang="en-US" sz="2500" dirty="0" smtClean="0">
                <a:solidFill>
                  <a:srgbClr val="C00000"/>
                </a:solidFill>
                <a:latin typeface="Book Antiqua" panose="02040602050305030304" pitchFamily="18" charset="0"/>
              </a:rPr>
              <a:t>[section 46]</a:t>
            </a:r>
          </a:p>
          <a:p>
            <a:pPr lvl="1">
              <a:buFont typeface="Arial" panose="020B0604020202020204" pitchFamily="34" charset="0"/>
              <a:buChar char="•"/>
            </a:pPr>
            <a:r>
              <a:rPr lang="en-US" sz="2500" dirty="0">
                <a:latin typeface="Book Antiqua" panose="02040602050305030304" pitchFamily="18" charset="0"/>
              </a:rPr>
              <a:t>private company into SMC and vice </a:t>
            </a:r>
            <a:r>
              <a:rPr lang="en-US" sz="2500" dirty="0" smtClean="0">
                <a:latin typeface="Book Antiqua" panose="02040602050305030304" pitchFamily="18" charset="0"/>
              </a:rPr>
              <a:t>versa </a:t>
            </a:r>
            <a:r>
              <a:rPr lang="en-US" sz="2500" dirty="0" smtClean="0">
                <a:solidFill>
                  <a:srgbClr val="C00000"/>
                </a:solidFill>
                <a:latin typeface="Book Antiqua" panose="02040602050305030304" pitchFamily="18" charset="0"/>
              </a:rPr>
              <a:t>[</a:t>
            </a:r>
            <a:r>
              <a:rPr lang="en-US" sz="2500" dirty="0">
                <a:solidFill>
                  <a:srgbClr val="C00000"/>
                </a:solidFill>
                <a:latin typeface="Book Antiqua" panose="02040602050305030304" pitchFamily="18" charset="0"/>
              </a:rPr>
              <a:t>section 47]</a:t>
            </a:r>
            <a:endParaRPr lang="en-AU" sz="2500" dirty="0">
              <a:solidFill>
                <a:srgbClr val="C00000"/>
              </a:solidFill>
              <a:latin typeface="Book Antiqua" panose="02040602050305030304" pitchFamily="18" charset="0"/>
            </a:endParaRPr>
          </a:p>
          <a:p>
            <a:pPr lvl="1">
              <a:buFont typeface="Arial" panose="020B0604020202020204" pitchFamily="34" charset="0"/>
              <a:buChar char="•"/>
            </a:pPr>
            <a:r>
              <a:rPr lang="en-US" sz="2500" dirty="0">
                <a:latin typeface="Book Antiqua" panose="02040602050305030304" pitchFamily="18" charset="0"/>
              </a:rPr>
              <a:t>unlimited company </a:t>
            </a:r>
            <a:r>
              <a:rPr lang="en-US" sz="2500" dirty="0" smtClean="0">
                <a:latin typeface="Book Antiqua" panose="02040602050305030304" pitchFamily="18" charset="0"/>
              </a:rPr>
              <a:t>into limited </a:t>
            </a:r>
            <a:r>
              <a:rPr lang="en-US" sz="2500" dirty="0">
                <a:latin typeface="Book Antiqua" panose="02040602050305030304" pitchFamily="18" charset="0"/>
              </a:rPr>
              <a:t>company  </a:t>
            </a:r>
            <a:r>
              <a:rPr lang="en-US" sz="2500" dirty="0" smtClean="0">
                <a:latin typeface="Book Antiqua" panose="02040602050305030304" pitchFamily="18" charset="0"/>
              </a:rPr>
              <a:t>and </a:t>
            </a:r>
            <a:r>
              <a:rPr lang="en-US" sz="2500" dirty="0">
                <a:latin typeface="Book Antiqua" panose="02040602050305030304" pitchFamily="18" charset="0"/>
              </a:rPr>
              <a:t>vice </a:t>
            </a:r>
            <a:r>
              <a:rPr lang="en-US" sz="2500" dirty="0" smtClean="0">
                <a:latin typeface="Book Antiqua" panose="02040602050305030304" pitchFamily="18" charset="0"/>
              </a:rPr>
              <a:t>versa </a:t>
            </a:r>
            <a:r>
              <a:rPr lang="en-US" sz="2500" dirty="0">
                <a:solidFill>
                  <a:srgbClr val="C00000"/>
                </a:solidFill>
                <a:latin typeface="Book Antiqua" panose="02040602050305030304" pitchFamily="18" charset="0"/>
              </a:rPr>
              <a:t>[section 48]</a:t>
            </a:r>
            <a:endParaRPr lang="en-AU" sz="2500" dirty="0">
              <a:solidFill>
                <a:srgbClr val="C00000"/>
              </a:solidFill>
              <a:latin typeface="Book Antiqua" panose="02040602050305030304" pitchFamily="18" charset="0"/>
            </a:endParaRPr>
          </a:p>
          <a:p>
            <a:pPr lvl="1">
              <a:buFont typeface="Arial" panose="020B0604020202020204" pitchFamily="34" charset="0"/>
              <a:buChar char="•"/>
            </a:pPr>
            <a:r>
              <a:rPr lang="en-US" sz="2500" dirty="0" smtClean="0">
                <a:latin typeface="Book Antiqua" panose="02040602050305030304" pitchFamily="18" charset="0"/>
              </a:rPr>
              <a:t>limited </a:t>
            </a:r>
            <a:r>
              <a:rPr lang="en-US" sz="2500" dirty="0">
                <a:latin typeface="Book Antiqua" panose="02040602050305030304" pitchFamily="18" charset="0"/>
              </a:rPr>
              <a:t>by guarantee into company limited by shares and vice </a:t>
            </a:r>
            <a:r>
              <a:rPr lang="en-US" sz="2500" dirty="0" smtClean="0">
                <a:latin typeface="Book Antiqua" panose="02040602050305030304" pitchFamily="18" charset="0"/>
              </a:rPr>
              <a:t>versa </a:t>
            </a:r>
            <a:r>
              <a:rPr lang="en-US" sz="2500" dirty="0">
                <a:solidFill>
                  <a:srgbClr val="C00000"/>
                </a:solidFill>
                <a:latin typeface="Book Antiqua" panose="02040602050305030304" pitchFamily="18" charset="0"/>
              </a:rPr>
              <a:t>[section 49]</a:t>
            </a:r>
            <a:endParaRPr lang="en-AU" sz="2500" dirty="0">
              <a:solidFill>
                <a:srgbClr val="C00000"/>
              </a:solidFill>
              <a:latin typeface="Book Antiqua" panose="02040602050305030304" pitchFamily="18" charset="0"/>
            </a:endParaRPr>
          </a:p>
          <a:p>
            <a:pPr marL="400050" lvl="1" indent="0">
              <a:buNone/>
            </a:pPr>
            <a:endParaRPr lang="en-AU" sz="2500" dirty="0">
              <a:latin typeface="Book Antiqua" panose="02040602050305030304" pitchFamily="18" charset="0"/>
            </a:endParaRPr>
          </a:p>
        </p:txBody>
      </p:sp>
      <p:sp>
        <p:nvSpPr>
          <p:cNvPr id="8" name="Slide Number Placeholder 7"/>
          <p:cNvSpPr>
            <a:spLocks noGrp="1"/>
          </p:cNvSpPr>
          <p:nvPr>
            <p:ph type="sldNum" sz="quarter" idx="12"/>
          </p:nvPr>
        </p:nvSpPr>
        <p:spPr/>
        <p:txBody>
          <a:bodyPr/>
          <a:lstStyle/>
          <a:p>
            <a:fld id="{2F270E2E-0E7F-4F8B-A26C-98CE2F063FA9}" type="slidenum">
              <a:rPr lang="en-US" smtClean="0"/>
              <a:t>17</a:t>
            </a:fld>
            <a:endParaRPr lang="en-US"/>
          </a:p>
        </p:txBody>
      </p:sp>
    </p:spTree>
    <p:extLst>
      <p:ext uri="{BB962C8B-B14F-4D97-AF65-F5344CB8AC3E}">
        <p14:creationId xmlns:p14="http://schemas.microsoft.com/office/powerpoint/2010/main" val="2223566135"/>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inner_bg1.jpg"/>
          <p:cNvPicPr>
            <a:picLocks noChangeAspect="1"/>
          </p:cNvPicPr>
          <p:nvPr/>
        </p:nvPicPr>
        <p:blipFill>
          <a:blip r:embed="rId2" cstate="print"/>
          <a:stretch>
            <a:fillRect/>
          </a:stretch>
        </p:blipFill>
        <p:spPr>
          <a:xfrm>
            <a:off x="1" y="1524"/>
            <a:ext cx="9144019" cy="6854966"/>
          </a:xfrm>
          <a:prstGeom prst="rect">
            <a:avLst/>
          </a:prstGeom>
          <a:noFill/>
          <a:ln>
            <a:noFill/>
          </a:ln>
        </p:spPr>
      </p:pic>
      <p:sp>
        <p:nvSpPr>
          <p:cNvPr id="2" name="Title 1"/>
          <p:cNvSpPr>
            <a:spLocks noGrp="1"/>
          </p:cNvSpPr>
          <p:nvPr>
            <p:ph type="title"/>
          </p:nvPr>
        </p:nvSpPr>
        <p:spPr>
          <a:xfrm>
            <a:off x="457200" y="228600"/>
            <a:ext cx="8229600" cy="533400"/>
          </a:xfrm>
        </p:spPr>
        <p:txBody>
          <a:bodyPr>
            <a:normAutofit fontScale="90000"/>
          </a:bodyPr>
          <a:lstStyle/>
          <a:p>
            <a:r>
              <a:rPr lang="en-US" b="1" dirty="0" smtClean="0">
                <a:solidFill>
                  <a:srgbClr val="00B050"/>
                </a:solidFill>
              </a:rPr>
              <a:t/>
            </a:r>
            <a:br>
              <a:rPr lang="en-US" b="1" dirty="0" smtClean="0">
                <a:solidFill>
                  <a:srgbClr val="00B050"/>
                </a:solidFill>
              </a:rPr>
            </a:br>
            <a:r>
              <a:rPr lang="en-US" sz="2200" b="1" dirty="0">
                <a:solidFill>
                  <a:srgbClr val="00B050"/>
                </a:solidFill>
                <a:latin typeface="Book Antiqua" panose="02040602050305030304" pitchFamily="18" charset="0"/>
              </a:rPr>
              <a:t>TRANSFER OF SHARES</a:t>
            </a:r>
            <a:r>
              <a:rPr lang="en-AU" sz="2200" b="1" dirty="0">
                <a:solidFill>
                  <a:srgbClr val="00B050"/>
                </a:solidFill>
                <a:latin typeface="Book Antiqua" panose="02040602050305030304" pitchFamily="18" charset="0"/>
              </a:rPr>
              <a:t/>
            </a:r>
            <a:br>
              <a:rPr lang="en-AU" sz="2200" b="1" dirty="0">
                <a:solidFill>
                  <a:srgbClr val="00B050"/>
                </a:solidFill>
                <a:latin typeface="Book Antiqua" panose="02040602050305030304" pitchFamily="18" charset="0"/>
              </a:rPr>
            </a:br>
            <a:endParaRPr lang="en-AU" sz="2200" b="1" dirty="0">
              <a:solidFill>
                <a:srgbClr val="00B050"/>
              </a:solidFill>
              <a:latin typeface="Book Antiqua" panose="02040602050305030304" pitchFamily="18" charset="0"/>
            </a:endParaRPr>
          </a:p>
        </p:txBody>
      </p:sp>
      <p:sp>
        <p:nvSpPr>
          <p:cNvPr id="3" name="Content Placeholder 2"/>
          <p:cNvSpPr>
            <a:spLocks noGrp="1"/>
          </p:cNvSpPr>
          <p:nvPr>
            <p:ph idx="1"/>
          </p:nvPr>
        </p:nvSpPr>
        <p:spPr>
          <a:xfrm>
            <a:off x="457200" y="989076"/>
            <a:ext cx="8229600" cy="5137087"/>
          </a:xfrm>
        </p:spPr>
        <p:txBody>
          <a:bodyPr>
            <a:normAutofit fontScale="70000" lnSpcReduction="20000"/>
          </a:bodyPr>
          <a:lstStyle/>
          <a:p>
            <a:pPr marL="0" indent="0" algn="ctr">
              <a:buNone/>
            </a:pPr>
            <a:r>
              <a:rPr lang="en-US" dirty="0" smtClean="0">
                <a:solidFill>
                  <a:srgbClr val="C00000"/>
                </a:solidFill>
                <a:latin typeface="Book Antiqua" panose="02040602050305030304" pitchFamily="18" charset="0"/>
              </a:rPr>
              <a:t>(Section </a:t>
            </a:r>
            <a:r>
              <a:rPr lang="en-US" dirty="0">
                <a:solidFill>
                  <a:srgbClr val="C00000"/>
                </a:solidFill>
                <a:latin typeface="Book Antiqua" panose="02040602050305030304" pitchFamily="18" charset="0"/>
              </a:rPr>
              <a:t>76)</a:t>
            </a:r>
          </a:p>
          <a:p>
            <a:pPr lvl="0" algn="just"/>
            <a:r>
              <a:rPr lang="en-US" dirty="0" smtClean="0">
                <a:latin typeface="Book Antiqua" panose="02040602050305030304" pitchFamily="18" charset="0"/>
              </a:rPr>
              <a:t>Mandatory requirement by the </a:t>
            </a:r>
            <a:r>
              <a:rPr lang="en-US" dirty="0" smtClean="0">
                <a:solidFill>
                  <a:srgbClr val="C00000"/>
                </a:solidFill>
                <a:latin typeface="Book Antiqua" panose="02040602050305030304" pitchFamily="18" charset="0"/>
              </a:rPr>
              <a:t>seller to offer </a:t>
            </a:r>
            <a:r>
              <a:rPr lang="en-US" dirty="0" smtClean="0">
                <a:latin typeface="Book Antiqua" panose="02040602050305030304" pitchFamily="18" charset="0"/>
              </a:rPr>
              <a:t>the shares to the existing members in case of </a:t>
            </a:r>
            <a:r>
              <a:rPr lang="en-US" dirty="0" smtClean="0">
                <a:solidFill>
                  <a:srgbClr val="C00000"/>
                </a:solidFill>
                <a:latin typeface="Book Antiqua" panose="02040602050305030304" pitchFamily="18" charset="0"/>
              </a:rPr>
              <a:t>private company</a:t>
            </a:r>
          </a:p>
          <a:p>
            <a:pPr marL="0" lvl="0" indent="0" algn="just">
              <a:buNone/>
            </a:pPr>
            <a:endParaRPr lang="en-US" dirty="0" smtClean="0">
              <a:latin typeface="Book Antiqua" panose="02040602050305030304" pitchFamily="18" charset="0"/>
            </a:endParaRPr>
          </a:p>
          <a:p>
            <a:pPr lvl="0" algn="just"/>
            <a:r>
              <a:rPr lang="en-US" dirty="0" smtClean="0">
                <a:latin typeface="Book Antiqua" panose="02040602050305030304" pitchFamily="18" charset="0"/>
              </a:rPr>
              <a:t>Failure </a:t>
            </a:r>
            <a:r>
              <a:rPr lang="en-US" dirty="0">
                <a:latin typeface="Book Antiqua" panose="02040602050305030304" pitchFamily="18" charset="0"/>
              </a:rPr>
              <a:t>to transfer within 15 days shall be deemed as refusal and right of appeal shall </a:t>
            </a:r>
            <a:r>
              <a:rPr lang="en-US" dirty="0" smtClean="0">
                <a:latin typeface="Book Antiqua" panose="02040602050305030304" pitchFamily="18" charset="0"/>
              </a:rPr>
              <a:t>accrue</a:t>
            </a:r>
          </a:p>
          <a:p>
            <a:pPr marL="0" lvl="0" indent="0" algn="just">
              <a:buNone/>
            </a:pPr>
            <a:endParaRPr lang="en-US" dirty="0" smtClean="0">
              <a:latin typeface="Book Antiqua" panose="02040602050305030304" pitchFamily="18" charset="0"/>
            </a:endParaRPr>
          </a:p>
          <a:p>
            <a:pPr lvl="0" algn="just"/>
            <a:r>
              <a:rPr lang="en-US" dirty="0" smtClean="0">
                <a:solidFill>
                  <a:srgbClr val="C00000"/>
                </a:solidFill>
                <a:latin typeface="Book Antiqua" panose="02040602050305030304" pitchFamily="18" charset="0"/>
              </a:rPr>
              <a:t>Role </a:t>
            </a:r>
            <a:r>
              <a:rPr lang="en-US" dirty="0">
                <a:solidFill>
                  <a:srgbClr val="C00000"/>
                </a:solidFill>
                <a:latin typeface="Book Antiqua" panose="02040602050305030304" pitchFamily="18" charset="0"/>
              </a:rPr>
              <a:t>of nominee </a:t>
            </a:r>
            <a:r>
              <a:rPr lang="en-US" dirty="0" smtClean="0">
                <a:solidFill>
                  <a:srgbClr val="C00000"/>
                </a:solidFill>
                <a:latin typeface="Book Antiqua" panose="02040602050305030304" pitchFamily="18" charset="0"/>
              </a:rPr>
              <a:t>clarified- </a:t>
            </a:r>
            <a:r>
              <a:rPr lang="en-US" dirty="0" smtClean="0">
                <a:latin typeface="Book Antiqua" panose="02040602050305030304" pitchFamily="18" charset="0"/>
              </a:rPr>
              <a:t>He </a:t>
            </a:r>
            <a:r>
              <a:rPr lang="en-US" dirty="0">
                <a:latin typeface="Book Antiqua" panose="02040602050305030304" pitchFamily="18" charset="0"/>
              </a:rPr>
              <a:t>will be the trustee and responsible to transfer the shares to the </a:t>
            </a:r>
            <a:r>
              <a:rPr lang="en-US" dirty="0">
                <a:solidFill>
                  <a:srgbClr val="C00000"/>
                </a:solidFill>
                <a:latin typeface="Book Antiqua" panose="02040602050305030304" pitchFamily="18" charset="0"/>
              </a:rPr>
              <a:t>legal heirs </a:t>
            </a:r>
            <a:r>
              <a:rPr lang="en-US" dirty="0">
                <a:latin typeface="Book Antiqua" panose="02040602050305030304" pitchFamily="18" charset="0"/>
              </a:rPr>
              <a:t>under the Islamic law of inheritance and in case of a non-Muslim members, as per their respective </a:t>
            </a:r>
            <a:r>
              <a:rPr lang="en-US" dirty="0" smtClean="0">
                <a:latin typeface="Book Antiqua" panose="02040602050305030304" pitchFamily="18" charset="0"/>
              </a:rPr>
              <a:t>law </a:t>
            </a:r>
            <a:r>
              <a:rPr lang="en-US" dirty="0" smtClean="0">
                <a:solidFill>
                  <a:srgbClr val="C00000"/>
                </a:solidFill>
                <a:latin typeface="Book Antiqua" panose="02040602050305030304" pitchFamily="18" charset="0"/>
              </a:rPr>
              <a:t>(section 79)</a:t>
            </a:r>
            <a:endParaRPr lang="en-US" dirty="0">
              <a:solidFill>
                <a:srgbClr val="C00000"/>
              </a:solidFill>
              <a:latin typeface="Book Antiqua" panose="02040602050305030304" pitchFamily="18" charset="0"/>
            </a:endParaRPr>
          </a:p>
          <a:p>
            <a:pPr lvl="0"/>
            <a:endParaRPr lang="en-AU" dirty="0">
              <a:latin typeface="Book Antiqua" panose="02040602050305030304" pitchFamily="18" charset="0"/>
            </a:endParaRPr>
          </a:p>
          <a:p>
            <a:pPr marL="0" indent="0">
              <a:buNone/>
            </a:pPr>
            <a:r>
              <a:rPr lang="en-US" dirty="0">
                <a:latin typeface="Book Antiqua" panose="02040602050305030304" pitchFamily="18" charset="0"/>
              </a:rPr>
              <a:t> </a:t>
            </a:r>
            <a:endParaRPr lang="en-AU" dirty="0">
              <a:latin typeface="Book Antiqua" panose="02040602050305030304" pitchFamily="18" charset="0"/>
            </a:endParaRPr>
          </a:p>
          <a:p>
            <a:pPr marL="0" indent="0">
              <a:buNone/>
            </a:pPr>
            <a:endParaRPr lang="en-AU" dirty="0">
              <a:latin typeface="Book Antiqua" panose="02040602050305030304" pitchFamily="18" charset="0"/>
            </a:endParaRPr>
          </a:p>
          <a:p>
            <a:pPr marL="0" indent="0">
              <a:buNone/>
            </a:pPr>
            <a:endParaRPr lang="en-AU" dirty="0">
              <a:latin typeface="Book Antiqua" panose="02040602050305030304" pitchFamily="18" charset="0"/>
            </a:endParaRPr>
          </a:p>
        </p:txBody>
      </p:sp>
      <p:sp>
        <p:nvSpPr>
          <p:cNvPr id="8" name="Slide Number Placeholder 7"/>
          <p:cNvSpPr>
            <a:spLocks noGrp="1"/>
          </p:cNvSpPr>
          <p:nvPr>
            <p:ph type="sldNum" sz="quarter" idx="12"/>
          </p:nvPr>
        </p:nvSpPr>
        <p:spPr/>
        <p:txBody>
          <a:bodyPr/>
          <a:lstStyle/>
          <a:p>
            <a:fld id="{2F270E2E-0E7F-4F8B-A26C-98CE2F063FA9}" type="slidenum">
              <a:rPr lang="en-US" smtClean="0"/>
              <a:t>18</a:t>
            </a:fld>
            <a:endParaRPr lang="en-US"/>
          </a:p>
        </p:txBody>
      </p:sp>
    </p:spTree>
    <p:extLst>
      <p:ext uri="{BB962C8B-B14F-4D97-AF65-F5344CB8AC3E}">
        <p14:creationId xmlns:p14="http://schemas.microsoft.com/office/powerpoint/2010/main" val="4111719166"/>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inner_bg1.jpg"/>
          <p:cNvPicPr>
            <a:picLocks noChangeAspect="1"/>
          </p:cNvPicPr>
          <p:nvPr/>
        </p:nvPicPr>
        <p:blipFill>
          <a:blip r:embed="rId2" cstate="print"/>
          <a:stretch>
            <a:fillRect/>
          </a:stretch>
        </p:blipFill>
        <p:spPr>
          <a:xfrm>
            <a:off x="1" y="1524"/>
            <a:ext cx="9144019" cy="6854966"/>
          </a:xfrm>
          <a:prstGeom prst="rect">
            <a:avLst/>
          </a:prstGeom>
          <a:noFill/>
          <a:ln>
            <a:noFill/>
          </a:ln>
        </p:spPr>
      </p:pic>
      <p:sp>
        <p:nvSpPr>
          <p:cNvPr id="2" name="Title 1"/>
          <p:cNvSpPr>
            <a:spLocks noGrp="1"/>
          </p:cNvSpPr>
          <p:nvPr>
            <p:ph type="title"/>
          </p:nvPr>
        </p:nvSpPr>
        <p:spPr>
          <a:xfrm>
            <a:off x="457200" y="76200"/>
            <a:ext cx="8229600" cy="641273"/>
          </a:xfrm>
        </p:spPr>
        <p:txBody>
          <a:bodyPr>
            <a:normAutofit/>
          </a:bodyPr>
          <a:lstStyle/>
          <a:p>
            <a:r>
              <a:rPr lang="en-US" sz="2000" b="1" dirty="0">
                <a:solidFill>
                  <a:srgbClr val="00B050"/>
                </a:solidFill>
                <a:latin typeface="Book Antiqua" panose="02040602050305030304" pitchFamily="18" charset="0"/>
              </a:rPr>
              <a:t>FURTHER ISSUE OF CAPITAL</a:t>
            </a:r>
            <a:endParaRPr lang="en-AU" sz="2000" b="1" dirty="0">
              <a:solidFill>
                <a:srgbClr val="00B050"/>
              </a:solidFill>
              <a:latin typeface="Book Antiqua" panose="02040602050305030304" pitchFamily="18" charset="0"/>
            </a:endParaRPr>
          </a:p>
        </p:txBody>
      </p:sp>
      <p:sp>
        <p:nvSpPr>
          <p:cNvPr id="3" name="Content Placeholder 2"/>
          <p:cNvSpPr>
            <a:spLocks noGrp="1"/>
          </p:cNvSpPr>
          <p:nvPr>
            <p:ph idx="1"/>
          </p:nvPr>
        </p:nvSpPr>
        <p:spPr>
          <a:xfrm>
            <a:off x="457200" y="717474"/>
            <a:ext cx="8229600" cy="5408690"/>
          </a:xfrm>
        </p:spPr>
        <p:txBody>
          <a:bodyPr>
            <a:normAutofit fontScale="92500" lnSpcReduction="10000"/>
          </a:bodyPr>
          <a:lstStyle/>
          <a:p>
            <a:pPr marL="0" lvl="0" indent="0" algn="ctr">
              <a:buNone/>
            </a:pPr>
            <a:r>
              <a:rPr lang="en-US" sz="2800" dirty="0" smtClean="0">
                <a:solidFill>
                  <a:srgbClr val="C00000"/>
                </a:solidFill>
                <a:latin typeface="Book Antiqua" panose="02040602050305030304" pitchFamily="18" charset="0"/>
              </a:rPr>
              <a:t>(Section 83)</a:t>
            </a:r>
          </a:p>
          <a:p>
            <a:pPr lvl="0"/>
            <a:r>
              <a:rPr lang="en-US" sz="2800" dirty="0" smtClean="0">
                <a:solidFill>
                  <a:srgbClr val="C00000"/>
                </a:solidFill>
                <a:latin typeface="Book Antiqua" panose="02040602050305030304" pitchFamily="18" charset="0"/>
              </a:rPr>
              <a:t>Min</a:t>
            </a:r>
            <a:r>
              <a:rPr lang="en-US" sz="2800" dirty="0">
                <a:solidFill>
                  <a:srgbClr val="C00000"/>
                </a:solidFill>
                <a:latin typeface="Book Antiqua" panose="02040602050305030304" pitchFamily="18" charset="0"/>
              </a:rPr>
              <a:t>. and max. time frame of 15 to 30 </a:t>
            </a:r>
            <a:r>
              <a:rPr lang="en-US" sz="2800" dirty="0">
                <a:latin typeface="Book Antiqua" panose="02040602050305030304" pitchFamily="18" charset="0"/>
              </a:rPr>
              <a:t>days for the acceptance of offer prescribed</a:t>
            </a:r>
            <a:endParaRPr lang="en-AU" sz="2800" dirty="0">
              <a:latin typeface="Book Antiqua" panose="02040602050305030304" pitchFamily="18" charset="0"/>
            </a:endParaRPr>
          </a:p>
          <a:p>
            <a:pPr marL="0" indent="0">
              <a:buNone/>
            </a:pPr>
            <a:endParaRPr lang="en-AU" sz="2800" dirty="0">
              <a:latin typeface="Book Antiqua" panose="02040602050305030304" pitchFamily="18" charset="0"/>
            </a:endParaRPr>
          </a:p>
          <a:p>
            <a:pPr lvl="0"/>
            <a:r>
              <a:rPr lang="en-US" sz="2800" dirty="0">
                <a:latin typeface="Book Antiqua" panose="02040602050305030304" pitchFamily="18" charset="0"/>
              </a:rPr>
              <a:t>Company to ensure the </a:t>
            </a:r>
            <a:r>
              <a:rPr lang="en-US" sz="2800" dirty="0">
                <a:solidFill>
                  <a:srgbClr val="C00000"/>
                </a:solidFill>
                <a:latin typeface="Book Antiqua" panose="02040602050305030304" pitchFamily="18" charset="0"/>
              </a:rPr>
              <a:t>service of letter of offer </a:t>
            </a:r>
            <a:r>
              <a:rPr lang="en-US" sz="2800" dirty="0">
                <a:latin typeface="Book Antiqua" panose="02040602050305030304" pitchFamily="18" charset="0"/>
              </a:rPr>
              <a:t>on the shareholder before the commencement of period of offer</a:t>
            </a:r>
            <a:endParaRPr lang="en-AU" sz="2800" dirty="0">
              <a:latin typeface="Book Antiqua" panose="02040602050305030304" pitchFamily="18" charset="0"/>
            </a:endParaRPr>
          </a:p>
          <a:p>
            <a:pPr marL="0" indent="0">
              <a:buNone/>
            </a:pPr>
            <a:endParaRPr lang="en-AU" sz="2800" dirty="0">
              <a:latin typeface="Book Antiqua" panose="02040602050305030304" pitchFamily="18" charset="0"/>
            </a:endParaRPr>
          </a:p>
          <a:p>
            <a:pPr lvl="0"/>
            <a:r>
              <a:rPr lang="en-US" sz="2800" dirty="0">
                <a:solidFill>
                  <a:srgbClr val="C00000"/>
                </a:solidFill>
                <a:latin typeface="Book Antiqua" panose="02040602050305030304" pitchFamily="18" charset="0"/>
              </a:rPr>
              <a:t>Right of renunciation</a:t>
            </a:r>
            <a:r>
              <a:rPr lang="en-US" sz="2800" dirty="0">
                <a:latin typeface="Book Antiqua" panose="02040602050305030304" pitchFamily="18" charset="0"/>
              </a:rPr>
              <a:t> in case of listed company provided</a:t>
            </a:r>
            <a:endParaRPr lang="en-AU" sz="2800" dirty="0">
              <a:latin typeface="Book Antiqua" panose="02040602050305030304" pitchFamily="18" charset="0"/>
            </a:endParaRPr>
          </a:p>
          <a:p>
            <a:pPr marL="0" indent="0">
              <a:buNone/>
            </a:pPr>
            <a:r>
              <a:rPr lang="en-US" sz="2800" dirty="0">
                <a:latin typeface="Book Antiqua" panose="02040602050305030304" pitchFamily="18" charset="0"/>
              </a:rPr>
              <a:t> </a:t>
            </a:r>
            <a:endParaRPr lang="en-AU" sz="2800" dirty="0">
              <a:latin typeface="Book Antiqua" panose="02040602050305030304" pitchFamily="18" charset="0"/>
            </a:endParaRPr>
          </a:p>
          <a:p>
            <a:pPr lvl="0"/>
            <a:r>
              <a:rPr lang="en-US" sz="2800" dirty="0">
                <a:latin typeface="Book Antiqua" panose="02040602050305030304" pitchFamily="18" charset="0"/>
              </a:rPr>
              <a:t>Requirement of </a:t>
            </a:r>
            <a:r>
              <a:rPr lang="en-US" sz="2800" dirty="0">
                <a:solidFill>
                  <a:srgbClr val="C00000"/>
                </a:solidFill>
                <a:latin typeface="Book Antiqua" panose="02040602050305030304" pitchFamily="18" charset="0"/>
              </a:rPr>
              <a:t>special resolution </a:t>
            </a:r>
            <a:r>
              <a:rPr lang="en-US" sz="2800" dirty="0">
                <a:latin typeface="Book Antiqua" panose="02040602050305030304" pitchFamily="18" charset="0"/>
              </a:rPr>
              <a:t>for allotment other than </a:t>
            </a:r>
            <a:r>
              <a:rPr lang="en-US" sz="2800" dirty="0">
                <a:solidFill>
                  <a:srgbClr val="C00000"/>
                </a:solidFill>
                <a:latin typeface="Book Antiqua" panose="02040602050305030304" pitchFamily="18" charset="0"/>
              </a:rPr>
              <a:t>cash prescribed</a:t>
            </a:r>
            <a:endParaRPr lang="en-AU" sz="2800" dirty="0">
              <a:solidFill>
                <a:srgbClr val="C00000"/>
              </a:solidFill>
              <a:latin typeface="Book Antiqua" panose="02040602050305030304" pitchFamily="18" charset="0"/>
            </a:endParaRPr>
          </a:p>
          <a:p>
            <a:pPr marL="0" indent="0">
              <a:buNone/>
            </a:pPr>
            <a:endParaRPr lang="en-AU" dirty="0">
              <a:latin typeface="Book Antiqua" panose="02040602050305030304" pitchFamily="18" charset="0"/>
            </a:endParaRPr>
          </a:p>
        </p:txBody>
      </p:sp>
      <p:sp>
        <p:nvSpPr>
          <p:cNvPr id="8" name="Slide Number Placeholder 7"/>
          <p:cNvSpPr>
            <a:spLocks noGrp="1"/>
          </p:cNvSpPr>
          <p:nvPr>
            <p:ph type="sldNum" sz="quarter" idx="12"/>
          </p:nvPr>
        </p:nvSpPr>
        <p:spPr/>
        <p:txBody>
          <a:bodyPr/>
          <a:lstStyle/>
          <a:p>
            <a:fld id="{2F270E2E-0E7F-4F8B-A26C-98CE2F063FA9}" type="slidenum">
              <a:rPr lang="en-US" smtClean="0"/>
              <a:t>19</a:t>
            </a:fld>
            <a:endParaRPr lang="en-US"/>
          </a:p>
        </p:txBody>
      </p:sp>
    </p:spTree>
    <p:extLst>
      <p:ext uri="{BB962C8B-B14F-4D97-AF65-F5344CB8AC3E}">
        <p14:creationId xmlns:p14="http://schemas.microsoft.com/office/powerpoint/2010/main" val="90766880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inner_bg1.jpg"/>
          <p:cNvPicPr>
            <a:picLocks noChangeAspect="1"/>
          </p:cNvPicPr>
          <p:nvPr/>
        </p:nvPicPr>
        <p:blipFill>
          <a:blip r:embed="rId2" cstate="print"/>
          <a:stretch>
            <a:fillRect/>
          </a:stretch>
        </p:blipFill>
        <p:spPr>
          <a:xfrm>
            <a:off x="1" y="1524"/>
            <a:ext cx="9144019" cy="6854966"/>
          </a:xfrm>
          <a:prstGeom prst="rect">
            <a:avLst/>
          </a:prstGeom>
          <a:noFill/>
          <a:ln>
            <a:noFill/>
          </a:ln>
        </p:spPr>
      </p:pic>
      <p:sp>
        <p:nvSpPr>
          <p:cNvPr id="2" name="Title 1"/>
          <p:cNvSpPr>
            <a:spLocks noGrp="1"/>
          </p:cNvSpPr>
          <p:nvPr>
            <p:ph type="title"/>
          </p:nvPr>
        </p:nvSpPr>
        <p:spPr>
          <a:xfrm>
            <a:off x="457200" y="1524"/>
            <a:ext cx="8229600" cy="836676"/>
          </a:xfrm>
        </p:spPr>
        <p:txBody>
          <a:bodyPr>
            <a:normAutofit/>
          </a:bodyPr>
          <a:lstStyle/>
          <a:p>
            <a:r>
              <a:rPr lang="en-US" sz="3000" b="1" dirty="0" smtClean="0">
                <a:solidFill>
                  <a:srgbClr val="00B050"/>
                </a:solidFill>
                <a:latin typeface="Book Antiqua" panose="02040602050305030304" pitchFamily="18" charset="0"/>
              </a:rPr>
              <a:t>OBJECTIVES</a:t>
            </a:r>
            <a:endParaRPr lang="en-US" sz="3000" dirty="0">
              <a:solidFill>
                <a:srgbClr val="00B050"/>
              </a:solidFill>
              <a:latin typeface="Book Antiqua" panose="02040602050305030304" pitchFamily="18" charset="0"/>
            </a:endParaRPr>
          </a:p>
        </p:txBody>
      </p:sp>
      <p:sp>
        <p:nvSpPr>
          <p:cNvPr id="3" name="Content Placeholder 2"/>
          <p:cNvSpPr>
            <a:spLocks noGrp="1"/>
          </p:cNvSpPr>
          <p:nvPr>
            <p:ph idx="1"/>
          </p:nvPr>
        </p:nvSpPr>
        <p:spPr>
          <a:xfrm>
            <a:off x="838200" y="685800"/>
            <a:ext cx="8001000" cy="5638800"/>
          </a:xfrm>
        </p:spPr>
        <p:txBody>
          <a:bodyPr>
            <a:noAutofit/>
          </a:bodyPr>
          <a:lstStyle/>
          <a:p>
            <a:pPr lvl="0"/>
            <a:r>
              <a:rPr lang="en-US" sz="2200" dirty="0" smtClean="0">
                <a:latin typeface="Book Antiqua" panose="02040602050305030304" pitchFamily="18" charset="0"/>
              </a:rPr>
              <a:t>Facilitation of the corporate </a:t>
            </a:r>
            <a:r>
              <a:rPr lang="en-US" sz="2200" dirty="0">
                <a:latin typeface="Book Antiqua" panose="02040602050305030304" pitchFamily="18" charset="0"/>
              </a:rPr>
              <a:t>sector and other stake </a:t>
            </a:r>
            <a:r>
              <a:rPr lang="en-US" sz="2200" dirty="0" smtClean="0">
                <a:latin typeface="Book Antiqua" panose="02040602050305030304" pitchFamily="18" charset="0"/>
              </a:rPr>
              <a:t>holders</a:t>
            </a:r>
            <a:endParaRPr lang="en-AU" sz="2200" dirty="0">
              <a:latin typeface="Book Antiqua" panose="02040602050305030304" pitchFamily="18" charset="0"/>
            </a:endParaRPr>
          </a:p>
          <a:p>
            <a:pPr lvl="0"/>
            <a:r>
              <a:rPr lang="en-US" sz="2200" dirty="0" smtClean="0">
                <a:latin typeface="Book Antiqua" panose="02040602050305030304" pitchFamily="18" charset="0"/>
              </a:rPr>
              <a:t>Strengthening </a:t>
            </a:r>
            <a:r>
              <a:rPr lang="en-US" sz="2200" dirty="0">
                <a:latin typeface="Book Antiqua" panose="02040602050305030304" pitchFamily="18" charset="0"/>
              </a:rPr>
              <a:t>regulatory frame work </a:t>
            </a:r>
            <a:endParaRPr lang="en-AU" sz="2200" dirty="0">
              <a:latin typeface="Book Antiqua" panose="02040602050305030304" pitchFamily="18" charset="0"/>
            </a:endParaRPr>
          </a:p>
          <a:p>
            <a:pPr lvl="0"/>
            <a:r>
              <a:rPr lang="en-US" sz="2200" dirty="0" smtClean="0">
                <a:latin typeface="Book Antiqua" panose="02040602050305030304" pitchFamily="18" charset="0"/>
              </a:rPr>
              <a:t>Encouraging and enabling </a:t>
            </a:r>
            <a:r>
              <a:rPr lang="en-US" sz="2200" dirty="0">
                <a:latin typeface="Book Antiqua" panose="02040602050305030304" pitchFamily="18" charset="0"/>
              </a:rPr>
              <a:t>maximum use of </a:t>
            </a:r>
            <a:r>
              <a:rPr lang="en-US" sz="2200" dirty="0" smtClean="0">
                <a:latin typeface="Book Antiqua" panose="02040602050305030304" pitchFamily="18" charset="0"/>
              </a:rPr>
              <a:t>technology</a:t>
            </a:r>
          </a:p>
          <a:p>
            <a:pPr lvl="0"/>
            <a:r>
              <a:rPr lang="en-US" sz="2200" dirty="0" smtClean="0">
                <a:latin typeface="Book Antiqua" panose="02040602050305030304" pitchFamily="18" charset="0"/>
              </a:rPr>
              <a:t>Protection of share holders </a:t>
            </a:r>
            <a:r>
              <a:rPr lang="en-US" sz="2200" smtClean="0">
                <a:latin typeface="Book Antiqua" panose="02040602050305030304" pitchFamily="18" charset="0"/>
              </a:rPr>
              <a:t>and </a:t>
            </a:r>
            <a:r>
              <a:rPr lang="en-US" sz="2200" smtClean="0">
                <a:latin typeface="Book Antiqua" panose="02040602050305030304" pitchFamily="18" charset="0"/>
              </a:rPr>
              <a:t>creditors </a:t>
            </a:r>
            <a:r>
              <a:rPr lang="en-US" sz="2200" dirty="0" smtClean="0">
                <a:latin typeface="Book Antiqua" panose="02040602050305030304" pitchFamily="18" charset="0"/>
              </a:rPr>
              <a:t>interest with emphasis on rights of minority share holders</a:t>
            </a:r>
            <a:endParaRPr lang="en-AU" sz="2200" dirty="0" smtClean="0">
              <a:latin typeface="Book Antiqua" panose="02040602050305030304" pitchFamily="18" charset="0"/>
            </a:endParaRPr>
          </a:p>
          <a:p>
            <a:pPr lvl="0"/>
            <a:r>
              <a:rPr lang="en-US" sz="2200" dirty="0" smtClean="0">
                <a:latin typeface="Book Antiqua" panose="02040602050305030304" pitchFamily="18" charset="0"/>
              </a:rPr>
              <a:t>Abolish </a:t>
            </a:r>
            <a:r>
              <a:rPr lang="en-US" sz="2200" dirty="0">
                <a:latin typeface="Book Antiqua" panose="02040602050305030304" pitchFamily="18" charset="0"/>
              </a:rPr>
              <a:t>unnecessary </a:t>
            </a:r>
            <a:r>
              <a:rPr lang="en-US" sz="2200" dirty="0" smtClean="0">
                <a:latin typeface="Book Antiqua" panose="02040602050305030304" pitchFamily="18" charset="0"/>
              </a:rPr>
              <a:t>statutory requirements for the Company</a:t>
            </a:r>
            <a:endParaRPr lang="en-AU" sz="2200" dirty="0">
              <a:latin typeface="Book Antiqua" panose="02040602050305030304" pitchFamily="18" charset="0"/>
            </a:endParaRPr>
          </a:p>
          <a:p>
            <a:r>
              <a:rPr lang="en-US" sz="2200" dirty="0" smtClean="0">
                <a:latin typeface="Book Antiqua" panose="02040602050305030304" pitchFamily="18" charset="0"/>
              </a:rPr>
              <a:t>Provide softer legal frame work for companies </a:t>
            </a:r>
            <a:r>
              <a:rPr lang="en-US" sz="2200" dirty="0">
                <a:latin typeface="Book Antiqua" panose="02040602050305030304" pitchFamily="18" charset="0"/>
              </a:rPr>
              <a:t>having no stake of the general public</a:t>
            </a:r>
            <a:endParaRPr lang="en-AU" sz="2200" dirty="0">
              <a:latin typeface="Book Antiqua" panose="02040602050305030304" pitchFamily="18" charset="0"/>
            </a:endParaRPr>
          </a:p>
          <a:p>
            <a:pPr lvl="0"/>
            <a:r>
              <a:rPr lang="en-US" sz="2200" dirty="0" smtClean="0">
                <a:latin typeface="Book Antiqua" panose="02040602050305030304" pitchFamily="18" charset="0"/>
              </a:rPr>
              <a:t>Addressing inadequacies observed in the Companies Ordinance, 1984 and bring in line and adopt international best practices wherever conducive to corporate sector </a:t>
            </a:r>
            <a:endParaRPr lang="en-AU" sz="2200" dirty="0">
              <a:latin typeface="Book Antiqua" panose="02040602050305030304" pitchFamily="18" charset="0"/>
            </a:endParaRPr>
          </a:p>
          <a:p>
            <a:pPr lvl="0"/>
            <a:r>
              <a:rPr lang="en-US" sz="2200" dirty="0" smtClean="0">
                <a:latin typeface="Book Antiqua" panose="02040602050305030304" pitchFamily="18" charset="0"/>
              </a:rPr>
              <a:t>Enabling provisions to provide for introduction of paperless </a:t>
            </a:r>
            <a:r>
              <a:rPr lang="en-US" sz="2200" dirty="0">
                <a:latin typeface="Book Antiqua" panose="02040602050305030304" pitchFamily="18" charset="0"/>
              </a:rPr>
              <a:t>environment in </a:t>
            </a:r>
            <a:r>
              <a:rPr lang="en-US" sz="2200" dirty="0" smtClean="0">
                <a:latin typeface="Book Antiqua" panose="02040602050305030304" pitchFamily="18" charset="0"/>
              </a:rPr>
              <a:t>SECP</a:t>
            </a:r>
            <a:endParaRPr lang="en-AU" sz="2200" dirty="0">
              <a:latin typeface="Book Antiqua" panose="02040602050305030304" pitchFamily="18" charset="0"/>
            </a:endParaRPr>
          </a:p>
          <a:p>
            <a:pPr lvl="0"/>
            <a:r>
              <a:rPr lang="en-US" sz="2200" dirty="0">
                <a:latin typeface="Book Antiqua" panose="02040602050305030304" pitchFamily="18" charset="0"/>
              </a:rPr>
              <a:t>Facilitation to and regulation of </a:t>
            </a:r>
            <a:r>
              <a:rPr lang="en-US" sz="2200" dirty="0" smtClean="0">
                <a:latin typeface="Book Antiqua" panose="02040602050305030304" pitchFamily="18" charset="0"/>
              </a:rPr>
              <a:t>Public Sector Companies ( PSC’s)</a:t>
            </a:r>
            <a:endParaRPr lang="en-AU" sz="2200" dirty="0">
              <a:latin typeface="Book Antiqua" panose="02040602050305030304" pitchFamily="18" charset="0"/>
            </a:endParaRPr>
          </a:p>
        </p:txBody>
      </p:sp>
      <p:sp>
        <p:nvSpPr>
          <p:cNvPr id="8" name="Slide Number Placeholder 7"/>
          <p:cNvSpPr>
            <a:spLocks noGrp="1"/>
          </p:cNvSpPr>
          <p:nvPr>
            <p:ph type="sldNum" sz="quarter" idx="12"/>
          </p:nvPr>
        </p:nvSpPr>
        <p:spPr/>
        <p:txBody>
          <a:bodyPr/>
          <a:lstStyle/>
          <a:p>
            <a:fld id="{2F270E2E-0E7F-4F8B-A26C-98CE2F063FA9}" type="slidenum">
              <a:rPr lang="en-US" smtClean="0"/>
              <a:t>2</a:t>
            </a:fld>
            <a:endParaRPr lang="en-US" dirty="0"/>
          </a:p>
        </p:txBody>
      </p:sp>
    </p:spTree>
    <p:extLst>
      <p:ext uri="{BB962C8B-B14F-4D97-AF65-F5344CB8AC3E}">
        <p14:creationId xmlns:p14="http://schemas.microsoft.com/office/powerpoint/2010/main" val="328507456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inner_bg1.jpg"/>
          <p:cNvPicPr>
            <a:picLocks noChangeAspect="1"/>
          </p:cNvPicPr>
          <p:nvPr/>
        </p:nvPicPr>
        <p:blipFill>
          <a:blip r:embed="rId2" cstate="print"/>
          <a:stretch>
            <a:fillRect/>
          </a:stretch>
        </p:blipFill>
        <p:spPr>
          <a:xfrm>
            <a:off x="76200" y="3034"/>
            <a:ext cx="9144019" cy="6854966"/>
          </a:xfrm>
          <a:prstGeom prst="rect">
            <a:avLst/>
          </a:prstGeom>
          <a:noFill/>
          <a:ln>
            <a:noFill/>
          </a:ln>
        </p:spPr>
      </p:pic>
      <p:sp>
        <p:nvSpPr>
          <p:cNvPr id="2" name="Title 1"/>
          <p:cNvSpPr>
            <a:spLocks noGrp="1"/>
          </p:cNvSpPr>
          <p:nvPr>
            <p:ph type="title"/>
          </p:nvPr>
        </p:nvSpPr>
        <p:spPr>
          <a:xfrm>
            <a:off x="457200" y="168996"/>
            <a:ext cx="8229600" cy="593003"/>
          </a:xfrm>
        </p:spPr>
        <p:txBody>
          <a:bodyPr>
            <a:normAutofit fontScale="90000"/>
          </a:bodyPr>
          <a:lstStyle/>
          <a:p>
            <a:r>
              <a:rPr lang="en-US" sz="2000" b="1" dirty="0">
                <a:solidFill>
                  <a:srgbClr val="00B050"/>
                </a:solidFill>
                <a:latin typeface="Book Antiqua" panose="02040602050305030304" pitchFamily="18" charset="0"/>
              </a:rPr>
              <a:t>UTILITZATION OF PREMIUM </a:t>
            </a:r>
            <a:r>
              <a:rPr lang="en-US" sz="2000" b="1" dirty="0" smtClean="0">
                <a:solidFill>
                  <a:srgbClr val="00B050"/>
                </a:solidFill>
                <a:latin typeface="Book Antiqua" panose="02040602050305030304" pitchFamily="18" charset="0"/>
              </a:rPr>
              <a:t>FOR ISSUANCE </a:t>
            </a:r>
            <a:r>
              <a:rPr lang="en-US" sz="2000" b="1" dirty="0">
                <a:solidFill>
                  <a:srgbClr val="00B050"/>
                </a:solidFill>
                <a:latin typeface="Book Antiqua" panose="02040602050305030304" pitchFamily="18" charset="0"/>
              </a:rPr>
              <a:t>OF </a:t>
            </a:r>
            <a:r>
              <a:rPr lang="en-US" sz="2000" b="1" dirty="0" smtClean="0">
                <a:solidFill>
                  <a:srgbClr val="00B050"/>
                </a:solidFill>
                <a:latin typeface="Book Antiqua" panose="02040602050305030304" pitchFamily="18" charset="0"/>
              </a:rPr>
              <a:t>BONUS SHARES </a:t>
            </a:r>
            <a:r>
              <a:rPr lang="en-US" sz="2000" b="1" dirty="0">
                <a:solidFill>
                  <a:srgbClr val="00B050"/>
                </a:solidFill>
                <a:latin typeface="Book Antiqua" panose="02040602050305030304" pitchFamily="18" charset="0"/>
              </a:rPr>
              <a:t/>
            </a:r>
            <a:br>
              <a:rPr lang="en-US" sz="2000" b="1" dirty="0">
                <a:solidFill>
                  <a:srgbClr val="00B050"/>
                </a:solidFill>
                <a:latin typeface="Book Antiqua" panose="02040602050305030304" pitchFamily="18" charset="0"/>
              </a:rPr>
            </a:br>
            <a:endParaRPr lang="en-AU" sz="2000" b="1" dirty="0">
              <a:solidFill>
                <a:srgbClr val="00B050"/>
              </a:solidFill>
              <a:latin typeface="Book Antiqua" panose="02040602050305030304" pitchFamily="18" charset="0"/>
            </a:endParaRPr>
          </a:p>
        </p:txBody>
      </p:sp>
      <p:sp>
        <p:nvSpPr>
          <p:cNvPr id="3" name="Content Placeholder 2"/>
          <p:cNvSpPr>
            <a:spLocks noGrp="1"/>
          </p:cNvSpPr>
          <p:nvPr>
            <p:ph idx="1"/>
          </p:nvPr>
        </p:nvSpPr>
        <p:spPr>
          <a:xfrm>
            <a:off x="533409" y="838200"/>
            <a:ext cx="8229600" cy="5350598"/>
          </a:xfrm>
        </p:spPr>
        <p:txBody>
          <a:bodyPr>
            <a:normAutofit fontScale="85000" lnSpcReduction="20000"/>
          </a:bodyPr>
          <a:lstStyle/>
          <a:p>
            <a:pPr marL="0" indent="0">
              <a:buNone/>
            </a:pPr>
            <a:r>
              <a:rPr lang="en-US" sz="1600" b="1" dirty="0" smtClean="0">
                <a:solidFill>
                  <a:srgbClr val="00B050"/>
                </a:solidFill>
                <a:latin typeface="Book Antiqua" panose="02040602050305030304" pitchFamily="18" charset="0"/>
              </a:rPr>
              <a:t>                                       </a:t>
            </a:r>
            <a:endParaRPr lang="en-US" sz="2800" dirty="0" smtClean="0">
              <a:latin typeface="Book Antiqua" panose="02040602050305030304" pitchFamily="18" charset="0"/>
            </a:endParaRPr>
          </a:p>
          <a:p>
            <a:pPr marL="0" lvl="0" indent="0" algn="ctr">
              <a:buNone/>
            </a:pPr>
            <a:r>
              <a:rPr lang="en-US" sz="2800" dirty="0" smtClean="0">
                <a:latin typeface="Book Antiqua" panose="02040602050305030304" pitchFamily="18" charset="0"/>
              </a:rPr>
              <a:t>Provision </a:t>
            </a:r>
            <a:r>
              <a:rPr lang="en-US" sz="2800" dirty="0">
                <a:latin typeface="Book Antiqua" panose="02040602050305030304" pitchFamily="18" charset="0"/>
              </a:rPr>
              <a:t>added with clarity that premium can be utilized for issue </a:t>
            </a:r>
            <a:r>
              <a:rPr lang="en-US" sz="2800" dirty="0" smtClean="0">
                <a:latin typeface="Book Antiqua" panose="02040602050305030304" pitchFamily="18" charset="0"/>
              </a:rPr>
              <a:t>shares </a:t>
            </a:r>
            <a:r>
              <a:rPr lang="en-US" sz="2000" b="1" dirty="0">
                <a:solidFill>
                  <a:srgbClr val="C00000"/>
                </a:solidFill>
                <a:latin typeface="Book Antiqua" panose="02040602050305030304" pitchFamily="18" charset="0"/>
                <a:ea typeface="+mj-ea"/>
                <a:cs typeface="+mj-cs"/>
              </a:rPr>
              <a:t>(Section 81)</a:t>
            </a:r>
          </a:p>
          <a:p>
            <a:pPr marL="0" indent="0" algn="ctr">
              <a:buNone/>
            </a:pPr>
            <a:endParaRPr lang="en-US" sz="2000" b="1" dirty="0" smtClean="0">
              <a:solidFill>
                <a:srgbClr val="00B050"/>
              </a:solidFill>
              <a:latin typeface="Book Antiqua" panose="02040602050305030304" pitchFamily="18" charset="0"/>
              <a:ea typeface="+mj-ea"/>
              <a:cs typeface="+mj-cs"/>
            </a:endParaRPr>
          </a:p>
          <a:p>
            <a:pPr marL="0" indent="0" algn="ctr">
              <a:buNone/>
            </a:pPr>
            <a:r>
              <a:rPr lang="en-US" sz="2000" b="1" dirty="0" smtClean="0">
                <a:solidFill>
                  <a:srgbClr val="00B050"/>
                </a:solidFill>
                <a:latin typeface="Book Antiqua" panose="02040602050305030304" pitchFamily="18" charset="0"/>
                <a:ea typeface="+mj-ea"/>
                <a:cs typeface="+mj-cs"/>
              </a:rPr>
              <a:t>ISSUANCE </a:t>
            </a:r>
            <a:r>
              <a:rPr lang="en-US" sz="2000" b="1" dirty="0">
                <a:solidFill>
                  <a:srgbClr val="00B050"/>
                </a:solidFill>
                <a:latin typeface="Book Antiqua" panose="02040602050305030304" pitchFamily="18" charset="0"/>
                <a:ea typeface="+mj-ea"/>
                <a:cs typeface="+mj-cs"/>
              </a:rPr>
              <a:t>OF SHARES AT </a:t>
            </a:r>
            <a:r>
              <a:rPr lang="en-US" sz="2000" b="1" dirty="0" smtClean="0">
                <a:solidFill>
                  <a:srgbClr val="00B050"/>
                </a:solidFill>
                <a:latin typeface="Book Antiqua" panose="02040602050305030304" pitchFamily="18" charset="0"/>
                <a:ea typeface="+mj-ea"/>
                <a:cs typeface="+mj-cs"/>
              </a:rPr>
              <a:t>DISCOUNT</a:t>
            </a:r>
          </a:p>
          <a:p>
            <a:pPr marL="0" indent="0" algn="ctr">
              <a:buNone/>
            </a:pPr>
            <a:r>
              <a:rPr lang="en-US" sz="2000" b="1" dirty="0" smtClean="0">
                <a:solidFill>
                  <a:srgbClr val="C00000"/>
                </a:solidFill>
                <a:latin typeface="Book Antiqua" panose="02040602050305030304" pitchFamily="18" charset="0"/>
                <a:ea typeface="+mj-ea"/>
                <a:cs typeface="+mj-cs"/>
              </a:rPr>
              <a:t>(Section 82)</a:t>
            </a:r>
          </a:p>
          <a:p>
            <a:pPr lvl="0"/>
            <a:r>
              <a:rPr lang="en-US" sz="2700" dirty="0">
                <a:solidFill>
                  <a:prstClr val="black"/>
                </a:solidFill>
                <a:latin typeface="Book Antiqua" panose="02040602050305030304" pitchFamily="18" charset="0"/>
              </a:rPr>
              <a:t>Conditions for allowing discount by the Commission stated for listed company – if market price is lower than par value for continuous 90 days</a:t>
            </a:r>
          </a:p>
          <a:p>
            <a:pPr lvl="0"/>
            <a:endParaRPr lang="en-US" sz="2700" dirty="0">
              <a:solidFill>
                <a:prstClr val="black"/>
              </a:solidFill>
              <a:latin typeface="Book Antiqua" panose="02040602050305030304" pitchFamily="18" charset="0"/>
            </a:endParaRPr>
          </a:p>
          <a:p>
            <a:pPr lvl="0"/>
            <a:r>
              <a:rPr lang="en-US" sz="2700" dirty="0">
                <a:solidFill>
                  <a:prstClr val="black"/>
                </a:solidFill>
                <a:latin typeface="Book Antiqua" panose="02040602050305030304" pitchFamily="18" charset="0"/>
              </a:rPr>
              <a:t>Procedure - approval by special resolution</a:t>
            </a:r>
          </a:p>
          <a:p>
            <a:pPr lvl="0"/>
            <a:endParaRPr lang="en-US" sz="2700" dirty="0">
              <a:solidFill>
                <a:prstClr val="black"/>
              </a:solidFill>
              <a:latin typeface="Book Antiqua" panose="02040602050305030304" pitchFamily="18" charset="0"/>
            </a:endParaRPr>
          </a:p>
          <a:p>
            <a:pPr lvl="0"/>
            <a:r>
              <a:rPr lang="en-US" sz="2700" dirty="0">
                <a:solidFill>
                  <a:prstClr val="black"/>
                </a:solidFill>
                <a:latin typeface="Book Antiqua" panose="02040602050305030304" pitchFamily="18" charset="0"/>
              </a:rPr>
              <a:t>Approval of the Commission</a:t>
            </a:r>
          </a:p>
          <a:p>
            <a:pPr lvl="0"/>
            <a:endParaRPr lang="en-US" sz="2700" dirty="0">
              <a:solidFill>
                <a:prstClr val="black"/>
              </a:solidFill>
              <a:latin typeface="Book Antiqua" panose="02040602050305030304" pitchFamily="18" charset="0"/>
            </a:endParaRPr>
          </a:p>
          <a:p>
            <a:pPr lvl="0"/>
            <a:r>
              <a:rPr lang="en-US" sz="2700" dirty="0">
                <a:solidFill>
                  <a:prstClr val="black"/>
                </a:solidFill>
                <a:latin typeface="Book Antiqua" panose="02040602050305030304" pitchFamily="18" charset="0"/>
              </a:rPr>
              <a:t>For a discount of less than 10% - no permission of the SECP would be required</a:t>
            </a:r>
          </a:p>
          <a:p>
            <a:pPr marL="0" indent="0" algn="ctr">
              <a:buNone/>
            </a:pPr>
            <a:endParaRPr lang="en-AU" dirty="0">
              <a:latin typeface="Book Antiqua" panose="02040602050305030304" pitchFamily="18" charset="0"/>
            </a:endParaRPr>
          </a:p>
        </p:txBody>
      </p:sp>
      <p:sp>
        <p:nvSpPr>
          <p:cNvPr id="8" name="Slide Number Placeholder 7"/>
          <p:cNvSpPr>
            <a:spLocks noGrp="1"/>
          </p:cNvSpPr>
          <p:nvPr>
            <p:ph type="sldNum" sz="quarter" idx="12"/>
          </p:nvPr>
        </p:nvSpPr>
        <p:spPr/>
        <p:txBody>
          <a:bodyPr/>
          <a:lstStyle/>
          <a:p>
            <a:fld id="{2F270E2E-0E7F-4F8B-A26C-98CE2F063FA9}" type="slidenum">
              <a:rPr lang="en-US" smtClean="0"/>
              <a:t>20</a:t>
            </a:fld>
            <a:endParaRPr lang="en-US"/>
          </a:p>
        </p:txBody>
      </p:sp>
    </p:spTree>
    <p:extLst>
      <p:ext uri="{BB962C8B-B14F-4D97-AF65-F5344CB8AC3E}">
        <p14:creationId xmlns:p14="http://schemas.microsoft.com/office/powerpoint/2010/main" val="1053753204"/>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inner_bg1.jpg"/>
          <p:cNvPicPr>
            <a:picLocks noChangeAspect="1"/>
          </p:cNvPicPr>
          <p:nvPr/>
        </p:nvPicPr>
        <p:blipFill>
          <a:blip r:embed="rId2" cstate="print"/>
          <a:stretch>
            <a:fillRect/>
          </a:stretch>
        </p:blipFill>
        <p:spPr>
          <a:xfrm>
            <a:off x="0" y="-11502"/>
            <a:ext cx="9144019" cy="6854966"/>
          </a:xfrm>
          <a:prstGeom prst="rect">
            <a:avLst/>
          </a:prstGeom>
          <a:noFill/>
          <a:ln>
            <a:noFill/>
          </a:ln>
        </p:spPr>
      </p:pic>
      <p:sp>
        <p:nvSpPr>
          <p:cNvPr id="2" name="Title 1"/>
          <p:cNvSpPr>
            <a:spLocks noGrp="1"/>
          </p:cNvSpPr>
          <p:nvPr>
            <p:ph type="title"/>
          </p:nvPr>
        </p:nvSpPr>
        <p:spPr>
          <a:xfrm>
            <a:off x="457200" y="1524"/>
            <a:ext cx="8229600" cy="684276"/>
          </a:xfrm>
        </p:spPr>
        <p:txBody>
          <a:bodyPr>
            <a:normAutofit fontScale="90000"/>
          </a:bodyPr>
          <a:lstStyle/>
          <a:p>
            <a:r>
              <a:rPr lang="en-US" b="1" dirty="0" smtClean="0">
                <a:solidFill>
                  <a:srgbClr val="00B050"/>
                </a:solidFill>
              </a:rPr>
              <a:t/>
            </a:r>
            <a:br>
              <a:rPr lang="en-US" b="1" dirty="0" smtClean="0">
                <a:solidFill>
                  <a:srgbClr val="00B050"/>
                </a:solidFill>
              </a:rPr>
            </a:br>
            <a:r>
              <a:rPr lang="en-US" sz="2200" b="1" dirty="0">
                <a:solidFill>
                  <a:srgbClr val="00B050"/>
                </a:solidFill>
                <a:latin typeface="Book Antiqua" panose="02040602050305030304" pitchFamily="18" charset="0"/>
              </a:rPr>
              <a:t>PROHIBITION ON INVITATION OF DEPOSITS</a:t>
            </a:r>
            <a:r>
              <a:rPr lang="en-AU" sz="2200" b="1" dirty="0">
                <a:solidFill>
                  <a:srgbClr val="00B050"/>
                </a:solidFill>
                <a:latin typeface="Book Antiqua" panose="02040602050305030304" pitchFamily="18" charset="0"/>
              </a:rPr>
              <a:t/>
            </a:r>
            <a:br>
              <a:rPr lang="en-AU" sz="2200" b="1" dirty="0">
                <a:solidFill>
                  <a:srgbClr val="00B050"/>
                </a:solidFill>
                <a:latin typeface="Book Antiqua" panose="02040602050305030304" pitchFamily="18" charset="0"/>
              </a:rPr>
            </a:br>
            <a:endParaRPr lang="en-AU" sz="2200" b="1" dirty="0">
              <a:solidFill>
                <a:srgbClr val="00B050"/>
              </a:solidFill>
              <a:latin typeface="Book Antiqua" panose="02040602050305030304" pitchFamily="18" charset="0"/>
            </a:endParaRPr>
          </a:p>
        </p:txBody>
      </p:sp>
      <p:sp>
        <p:nvSpPr>
          <p:cNvPr id="3" name="Content Placeholder 2"/>
          <p:cNvSpPr>
            <a:spLocks noGrp="1"/>
          </p:cNvSpPr>
          <p:nvPr>
            <p:ph idx="1"/>
          </p:nvPr>
        </p:nvSpPr>
        <p:spPr>
          <a:xfrm>
            <a:off x="457200" y="838200"/>
            <a:ext cx="7772400" cy="5287963"/>
          </a:xfrm>
        </p:spPr>
        <p:txBody>
          <a:bodyPr>
            <a:normAutofit fontScale="92500" lnSpcReduction="10000"/>
          </a:bodyPr>
          <a:lstStyle/>
          <a:p>
            <a:pPr marL="0" lvl="0" indent="0" algn="ctr">
              <a:buNone/>
            </a:pPr>
            <a:r>
              <a:rPr lang="en-US" sz="2600" dirty="0" smtClean="0">
                <a:solidFill>
                  <a:srgbClr val="C00000"/>
                </a:solidFill>
                <a:latin typeface="Book Antiqua" panose="02040602050305030304" pitchFamily="18" charset="0"/>
              </a:rPr>
              <a:t>(Section 84)</a:t>
            </a:r>
          </a:p>
          <a:p>
            <a:pPr lvl="0"/>
            <a:r>
              <a:rPr lang="en-US" sz="1800" dirty="0" smtClean="0">
                <a:latin typeface="Book Antiqua" panose="02040602050305030304" pitchFamily="18" charset="0"/>
              </a:rPr>
              <a:t>No </a:t>
            </a:r>
            <a:r>
              <a:rPr lang="en-US" sz="1800" dirty="0">
                <a:latin typeface="Book Antiqua" panose="02040602050305030304" pitchFamily="18" charset="0"/>
              </a:rPr>
              <a:t>company shall be allowed to invite and accept any deposit</a:t>
            </a:r>
            <a:endParaRPr lang="en-AU" sz="1800" dirty="0">
              <a:latin typeface="Book Antiqua" panose="02040602050305030304" pitchFamily="18" charset="0"/>
            </a:endParaRPr>
          </a:p>
          <a:p>
            <a:pPr marL="0" indent="0">
              <a:buNone/>
            </a:pPr>
            <a:r>
              <a:rPr lang="en-US" sz="1800" dirty="0">
                <a:latin typeface="Book Antiqua" panose="02040602050305030304" pitchFamily="18" charset="0"/>
              </a:rPr>
              <a:t> </a:t>
            </a:r>
            <a:endParaRPr lang="en-AU" sz="1800" dirty="0">
              <a:latin typeface="Book Antiqua" panose="02040602050305030304" pitchFamily="18" charset="0"/>
            </a:endParaRPr>
          </a:p>
          <a:p>
            <a:r>
              <a:rPr lang="en-US" sz="1800" dirty="0">
                <a:latin typeface="Book Antiqua" panose="02040602050305030304" pitchFamily="18" charset="0"/>
              </a:rPr>
              <a:t>“deposit” means any deposit of money with, and includes any amount borrowed by, a company, but shall not include a loan raised by issue of debentures or a loan obtained from a banking company or financial institution</a:t>
            </a:r>
            <a:r>
              <a:rPr lang="en-US" sz="1800" dirty="0" smtClean="0">
                <a:latin typeface="Book Antiqua" panose="02040602050305030304" pitchFamily="18" charset="0"/>
              </a:rPr>
              <a:t>.</a:t>
            </a:r>
          </a:p>
          <a:p>
            <a:pPr marL="0" indent="0" algn="ctr">
              <a:buNone/>
            </a:pPr>
            <a:r>
              <a:rPr lang="en-US" sz="2000" b="1" dirty="0">
                <a:solidFill>
                  <a:srgbClr val="00B050"/>
                </a:solidFill>
                <a:latin typeface="Book Antiqua" panose="02040602050305030304" pitchFamily="18" charset="0"/>
                <a:ea typeface="+mj-ea"/>
                <a:cs typeface="+mj-cs"/>
              </a:rPr>
              <a:t>REGISTRATION OF CHARGES</a:t>
            </a:r>
            <a:r>
              <a:rPr lang="en-AU" sz="2000" b="1" dirty="0">
                <a:solidFill>
                  <a:srgbClr val="00B050"/>
                </a:solidFill>
                <a:latin typeface="Book Antiqua" panose="02040602050305030304" pitchFamily="18" charset="0"/>
                <a:ea typeface="+mj-ea"/>
                <a:cs typeface="+mj-cs"/>
              </a:rPr>
              <a:t/>
            </a:r>
            <a:br>
              <a:rPr lang="en-AU" sz="2000" b="1" dirty="0">
                <a:solidFill>
                  <a:srgbClr val="00B050"/>
                </a:solidFill>
                <a:latin typeface="Book Antiqua" panose="02040602050305030304" pitchFamily="18" charset="0"/>
                <a:ea typeface="+mj-ea"/>
                <a:cs typeface="+mj-cs"/>
              </a:rPr>
            </a:br>
            <a:endParaRPr lang="en-AU" sz="1800" dirty="0">
              <a:latin typeface="Book Antiqua" panose="02040602050305030304" pitchFamily="18" charset="0"/>
            </a:endParaRPr>
          </a:p>
          <a:p>
            <a:pPr marL="0" lvl="0" indent="0" algn="ctr">
              <a:buNone/>
            </a:pPr>
            <a:r>
              <a:rPr lang="en-US" sz="2200" dirty="0">
                <a:solidFill>
                  <a:srgbClr val="C00000"/>
                </a:solidFill>
                <a:latin typeface="Book Antiqua" panose="02040602050305030304" pitchFamily="18" charset="0"/>
              </a:rPr>
              <a:t>(Section 448)</a:t>
            </a:r>
          </a:p>
          <a:p>
            <a:pPr lvl="0"/>
            <a:r>
              <a:rPr lang="en-US" sz="1900" dirty="0">
                <a:solidFill>
                  <a:prstClr val="black"/>
                </a:solidFill>
                <a:latin typeface="Book Antiqua" panose="02040602050305030304" pitchFamily="18" charset="0"/>
              </a:rPr>
              <a:t>Time frame for registration of charge has been increased from 21 to 30 days</a:t>
            </a:r>
            <a:endParaRPr lang="en-AU" sz="1900" dirty="0">
              <a:solidFill>
                <a:prstClr val="black"/>
              </a:solidFill>
              <a:latin typeface="Book Antiqua" panose="02040602050305030304" pitchFamily="18" charset="0"/>
            </a:endParaRPr>
          </a:p>
          <a:p>
            <a:pPr marL="0" lvl="0" indent="0">
              <a:buNone/>
            </a:pPr>
            <a:r>
              <a:rPr lang="en-US" sz="1900" dirty="0">
                <a:solidFill>
                  <a:prstClr val="black"/>
                </a:solidFill>
                <a:latin typeface="Book Antiqua" panose="02040602050305030304" pitchFamily="18" charset="0"/>
              </a:rPr>
              <a:t> </a:t>
            </a:r>
            <a:endParaRPr lang="en-AU" sz="1900" dirty="0">
              <a:solidFill>
                <a:prstClr val="black"/>
              </a:solidFill>
              <a:latin typeface="Book Antiqua" panose="02040602050305030304" pitchFamily="18" charset="0"/>
            </a:endParaRPr>
          </a:p>
          <a:p>
            <a:pPr lvl="0"/>
            <a:r>
              <a:rPr lang="en-US" sz="1900" b="1" dirty="0">
                <a:solidFill>
                  <a:prstClr val="black"/>
                </a:solidFill>
                <a:latin typeface="Book Antiqua" panose="02040602050305030304" pitchFamily="18" charset="0"/>
              </a:rPr>
              <a:t>Pledge</a:t>
            </a:r>
            <a:r>
              <a:rPr lang="en-US" sz="1900" dirty="0">
                <a:solidFill>
                  <a:prstClr val="black"/>
                </a:solidFill>
                <a:latin typeface="Book Antiqua" panose="02040602050305030304" pitchFamily="18" charset="0"/>
              </a:rPr>
              <a:t> also made registerable</a:t>
            </a:r>
            <a:endParaRPr lang="en-AU" sz="1900" dirty="0">
              <a:solidFill>
                <a:prstClr val="black"/>
              </a:solidFill>
              <a:latin typeface="Book Antiqua" panose="02040602050305030304" pitchFamily="18" charset="0"/>
            </a:endParaRPr>
          </a:p>
          <a:p>
            <a:pPr marL="0" lvl="0" indent="0">
              <a:buNone/>
            </a:pPr>
            <a:endParaRPr lang="en-AU" sz="1900" dirty="0">
              <a:solidFill>
                <a:prstClr val="black"/>
              </a:solidFill>
              <a:latin typeface="Book Antiqua" panose="02040602050305030304" pitchFamily="18" charset="0"/>
            </a:endParaRPr>
          </a:p>
          <a:p>
            <a:pPr lvl="0" algn="just"/>
            <a:r>
              <a:rPr lang="en-US" sz="1900" dirty="0">
                <a:solidFill>
                  <a:prstClr val="black"/>
                </a:solidFill>
                <a:latin typeface="Book Antiqua" panose="02040602050305030304" pitchFamily="18" charset="0"/>
              </a:rPr>
              <a:t>The procedure for satisfaction of charge simplified. If the mortgagee confirms repayment of loan and issues NOC to that effect, condonation of delay through a petition shall not be required</a:t>
            </a:r>
            <a:endParaRPr lang="en-AU" sz="1900" dirty="0">
              <a:solidFill>
                <a:prstClr val="black"/>
              </a:solidFill>
              <a:latin typeface="Book Antiqua" panose="02040602050305030304" pitchFamily="18" charset="0"/>
            </a:endParaRPr>
          </a:p>
          <a:p>
            <a:pPr marL="0" indent="0">
              <a:buNone/>
            </a:pPr>
            <a:endParaRPr lang="en-AU" dirty="0">
              <a:latin typeface="Book Antiqua" panose="02040602050305030304" pitchFamily="18" charset="0"/>
            </a:endParaRPr>
          </a:p>
        </p:txBody>
      </p:sp>
      <p:sp>
        <p:nvSpPr>
          <p:cNvPr id="8" name="Slide Number Placeholder 7"/>
          <p:cNvSpPr>
            <a:spLocks noGrp="1"/>
          </p:cNvSpPr>
          <p:nvPr>
            <p:ph type="sldNum" sz="quarter" idx="12"/>
          </p:nvPr>
        </p:nvSpPr>
        <p:spPr/>
        <p:txBody>
          <a:bodyPr/>
          <a:lstStyle/>
          <a:p>
            <a:fld id="{2F270E2E-0E7F-4F8B-A26C-98CE2F063FA9}" type="slidenum">
              <a:rPr lang="en-US" smtClean="0"/>
              <a:t>21</a:t>
            </a:fld>
            <a:endParaRPr lang="en-US"/>
          </a:p>
        </p:txBody>
      </p:sp>
    </p:spTree>
    <p:extLst>
      <p:ext uri="{BB962C8B-B14F-4D97-AF65-F5344CB8AC3E}">
        <p14:creationId xmlns:p14="http://schemas.microsoft.com/office/powerpoint/2010/main" val="2792802219"/>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inner_bg1.jpg"/>
          <p:cNvPicPr>
            <a:picLocks noChangeAspect="1"/>
          </p:cNvPicPr>
          <p:nvPr/>
        </p:nvPicPr>
        <p:blipFill>
          <a:blip r:embed="rId2" cstate="print"/>
          <a:stretch>
            <a:fillRect/>
          </a:stretch>
        </p:blipFill>
        <p:spPr>
          <a:xfrm>
            <a:off x="1" y="1524"/>
            <a:ext cx="9144019" cy="6854966"/>
          </a:xfrm>
          <a:prstGeom prst="rect">
            <a:avLst/>
          </a:prstGeom>
          <a:noFill/>
          <a:ln>
            <a:noFill/>
          </a:ln>
        </p:spPr>
      </p:pic>
      <p:sp>
        <p:nvSpPr>
          <p:cNvPr id="2" name="Title 1"/>
          <p:cNvSpPr>
            <a:spLocks noGrp="1"/>
          </p:cNvSpPr>
          <p:nvPr>
            <p:ph type="title"/>
          </p:nvPr>
        </p:nvSpPr>
        <p:spPr>
          <a:xfrm>
            <a:off x="457200" y="1524"/>
            <a:ext cx="8229600" cy="684276"/>
          </a:xfrm>
        </p:spPr>
        <p:txBody>
          <a:bodyPr>
            <a:normAutofit fontScale="90000"/>
          </a:bodyPr>
          <a:lstStyle/>
          <a:p>
            <a:r>
              <a:rPr lang="en-US" b="1" dirty="0" smtClean="0"/>
              <a:t/>
            </a:r>
            <a:br>
              <a:rPr lang="en-US" b="1" dirty="0" smtClean="0"/>
            </a:br>
            <a:r>
              <a:rPr lang="en-US" sz="2200" b="1" dirty="0">
                <a:solidFill>
                  <a:srgbClr val="00B050"/>
                </a:solidFill>
                <a:latin typeface="Book Antiqua" panose="02040602050305030304" pitchFamily="18" charset="0"/>
              </a:rPr>
              <a:t>GENERAL MEETINGS</a:t>
            </a:r>
            <a:r>
              <a:rPr lang="en-AU" sz="2200" b="1" dirty="0">
                <a:solidFill>
                  <a:srgbClr val="00B050"/>
                </a:solidFill>
                <a:latin typeface="Book Antiqua" panose="02040602050305030304" pitchFamily="18" charset="0"/>
              </a:rPr>
              <a:t/>
            </a:r>
            <a:br>
              <a:rPr lang="en-AU" sz="2200" b="1" dirty="0">
                <a:solidFill>
                  <a:srgbClr val="00B050"/>
                </a:solidFill>
                <a:latin typeface="Book Antiqua" panose="02040602050305030304" pitchFamily="18" charset="0"/>
              </a:rPr>
            </a:br>
            <a:endParaRPr lang="en-AU" sz="2200" b="1" dirty="0">
              <a:solidFill>
                <a:srgbClr val="00B050"/>
              </a:solidFill>
              <a:latin typeface="Book Antiqua" panose="02040602050305030304" pitchFamily="18" charset="0"/>
            </a:endParaRPr>
          </a:p>
        </p:txBody>
      </p:sp>
      <p:sp>
        <p:nvSpPr>
          <p:cNvPr id="3" name="Content Placeholder 2"/>
          <p:cNvSpPr>
            <a:spLocks noGrp="1"/>
          </p:cNvSpPr>
          <p:nvPr>
            <p:ph idx="1"/>
          </p:nvPr>
        </p:nvSpPr>
        <p:spPr>
          <a:xfrm>
            <a:off x="304800" y="762000"/>
            <a:ext cx="8229600" cy="5562600"/>
          </a:xfrm>
        </p:spPr>
        <p:txBody>
          <a:bodyPr>
            <a:normAutofit lnSpcReduction="10000"/>
          </a:bodyPr>
          <a:lstStyle/>
          <a:p>
            <a:pPr marL="0" lvl="0" indent="0" algn="ctr">
              <a:buNone/>
            </a:pPr>
            <a:r>
              <a:rPr lang="en-US" sz="2600" dirty="0" smtClean="0">
                <a:solidFill>
                  <a:srgbClr val="C00000"/>
                </a:solidFill>
                <a:latin typeface="Book Antiqua" panose="02040602050305030304" pitchFamily="18" charset="0"/>
              </a:rPr>
              <a:t>(Section 134)</a:t>
            </a:r>
          </a:p>
          <a:p>
            <a:pPr lvl="0"/>
            <a:r>
              <a:rPr lang="en-US" sz="1900" dirty="0" smtClean="0">
                <a:latin typeface="Book Antiqua" panose="02040602050305030304" pitchFamily="18" charset="0"/>
              </a:rPr>
              <a:t>Passing </a:t>
            </a:r>
            <a:r>
              <a:rPr lang="en-US" sz="1900" dirty="0">
                <a:latin typeface="Book Antiqua" panose="02040602050305030304" pitchFamily="18" charset="0"/>
              </a:rPr>
              <a:t>of members’ resolution through circulation in case of unlisted </a:t>
            </a:r>
            <a:r>
              <a:rPr lang="en-US" sz="1900" dirty="0" smtClean="0">
                <a:latin typeface="Book Antiqua" panose="02040602050305030304" pitchFamily="18" charset="0"/>
              </a:rPr>
              <a:t>companies</a:t>
            </a:r>
          </a:p>
          <a:p>
            <a:r>
              <a:rPr lang="en-US" sz="1900" dirty="0" smtClean="0">
                <a:latin typeface="Book Antiqua" panose="02040602050305030304" pitchFamily="18" charset="0"/>
              </a:rPr>
              <a:t>Softer </a:t>
            </a:r>
            <a:r>
              <a:rPr lang="en-US" sz="1900" dirty="0">
                <a:latin typeface="Book Antiqua" panose="02040602050305030304" pitchFamily="18" charset="0"/>
              </a:rPr>
              <a:t>regime for SMC – no requirement of holding AGM, EOGM and election of directors</a:t>
            </a:r>
          </a:p>
          <a:p>
            <a:r>
              <a:rPr lang="en-US" sz="1900" dirty="0" smtClean="0">
                <a:latin typeface="Book Antiqua" panose="02040602050305030304" pitchFamily="18" charset="0"/>
              </a:rPr>
              <a:t>Voting </a:t>
            </a:r>
            <a:r>
              <a:rPr lang="en-US" sz="1900" dirty="0">
                <a:latin typeface="Book Antiqua" panose="02040602050305030304" pitchFamily="18" charset="0"/>
              </a:rPr>
              <a:t>through postal ballot allowed and postal ballot includes e-ballot</a:t>
            </a:r>
          </a:p>
          <a:p>
            <a:r>
              <a:rPr lang="en-US" sz="1900" dirty="0" smtClean="0">
                <a:latin typeface="Book Antiqua" panose="02040602050305030304" pitchFamily="18" charset="0"/>
              </a:rPr>
              <a:t>Facility </a:t>
            </a:r>
            <a:r>
              <a:rPr lang="en-US" sz="1900" dirty="0">
                <a:latin typeface="Book Antiqua" panose="02040602050305030304" pitchFamily="18" charset="0"/>
              </a:rPr>
              <a:t>for attending the meetings through video link allowed </a:t>
            </a:r>
          </a:p>
          <a:p>
            <a:r>
              <a:rPr lang="en-US" sz="1900" dirty="0" smtClean="0">
                <a:latin typeface="Book Antiqua" panose="02040602050305030304" pitchFamily="18" charset="0"/>
              </a:rPr>
              <a:t>Requirement </a:t>
            </a:r>
            <a:r>
              <a:rPr lang="en-US" sz="1900" dirty="0">
                <a:latin typeface="Book Antiqua" panose="02040602050305030304" pitchFamily="18" charset="0"/>
              </a:rPr>
              <a:t>of seeking approval from Registrar for holding EOGM by unlisted companies at a shorter notice abolished</a:t>
            </a:r>
          </a:p>
          <a:p>
            <a:pPr marL="0" lvl="0" indent="0">
              <a:buNone/>
            </a:pPr>
            <a:r>
              <a:rPr lang="en-US" sz="1900" b="1" dirty="0">
                <a:solidFill>
                  <a:prstClr val="black"/>
                </a:solidFill>
                <a:latin typeface="Book Antiqua" panose="02040602050305030304" pitchFamily="18" charset="0"/>
              </a:rPr>
              <a:t>Mandatory postal </a:t>
            </a:r>
            <a:r>
              <a:rPr lang="en-US" sz="1900" b="1" dirty="0" smtClean="0">
                <a:solidFill>
                  <a:prstClr val="black"/>
                </a:solidFill>
                <a:latin typeface="Book Antiqua" panose="02040602050305030304" pitchFamily="18" charset="0"/>
              </a:rPr>
              <a:t>ballot </a:t>
            </a:r>
            <a:r>
              <a:rPr lang="en-US" sz="1900" b="1" dirty="0" smtClean="0">
                <a:solidFill>
                  <a:srgbClr val="FF0000"/>
                </a:solidFill>
                <a:latin typeface="Book Antiqua" panose="02040602050305030304" pitchFamily="18" charset="0"/>
              </a:rPr>
              <a:t>[134 (10)]</a:t>
            </a:r>
            <a:endParaRPr lang="en-US" sz="1900" dirty="0">
              <a:solidFill>
                <a:srgbClr val="FF0000"/>
              </a:solidFill>
              <a:latin typeface="Book Antiqua" panose="02040602050305030304" pitchFamily="18" charset="0"/>
            </a:endParaRPr>
          </a:p>
          <a:p>
            <a:pPr lvl="0"/>
            <a:r>
              <a:rPr lang="en-US" sz="1900" dirty="0">
                <a:solidFill>
                  <a:prstClr val="black"/>
                </a:solidFill>
                <a:latin typeface="Book Antiqua" panose="02040602050305030304" pitchFamily="18" charset="0"/>
              </a:rPr>
              <a:t>Certain agenda items as notified by the Commission shall be transacted only through postal ballot </a:t>
            </a:r>
          </a:p>
          <a:p>
            <a:pPr marL="0" lvl="0" indent="0">
              <a:buNone/>
            </a:pPr>
            <a:endParaRPr lang="en-US" sz="1900" b="1" dirty="0">
              <a:solidFill>
                <a:prstClr val="black"/>
              </a:solidFill>
              <a:latin typeface="Book Antiqua" panose="02040602050305030304" pitchFamily="18" charset="0"/>
            </a:endParaRPr>
          </a:p>
          <a:p>
            <a:pPr marL="0" lvl="0" indent="0">
              <a:buNone/>
            </a:pPr>
            <a:r>
              <a:rPr lang="en-US" sz="1900" b="1" dirty="0">
                <a:solidFill>
                  <a:prstClr val="black"/>
                </a:solidFill>
                <a:latin typeface="Book Antiqua" panose="02040602050305030304" pitchFamily="18" charset="0"/>
              </a:rPr>
              <a:t>Poll through secret </a:t>
            </a:r>
            <a:r>
              <a:rPr lang="en-US" sz="1900" b="1" dirty="0" smtClean="0">
                <a:solidFill>
                  <a:prstClr val="black"/>
                </a:solidFill>
                <a:latin typeface="Book Antiqua" panose="02040602050305030304" pitchFamily="18" charset="0"/>
              </a:rPr>
              <a:t>ballot </a:t>
            </a:r>
            <a:r>
              <a:rPr lang="en-US" sz="1900" b="1" dirty="0" smtClean="0">
                <a:solidFill>
                  <a:srgbClr val="FF0000"/>
                </a:solidFill>
                <a:latin typeface="Book Antiqua" panose="02040602050305030304" pitchFamily="18" charset="0"/>
              </a:rPr>
              <a:t>[section 144]</a:t>
            </a:r>
            <a:endParaRPr lang="en-US" sz="1900" dirty="0">
              <a:solidFill>
                <a:srgbClr val="FF0000"/>
              </a:solidFill>
              <a:latin typeface="Book Antiqua" panose="02040602050305030304" pitchFamily="18" charset="0"/>
            </a:endParaRPr>
          </a:p>
          <a:p>
            <a:pPr lvl="0"/>
            <a:r>
              <a:rPr lang="en-US" sz="1900" dirty="0">
                <a:solidFill>
                  <a:prstClr val="black"/>
                </a:solidFill>
                <a:latin typeface="Book Antiqua" panose="02040602050305030304" pitchFamily="18" charset="0"/>
              </a:rPr>
              <a:t>On the direction of the chairman or </a:t>
            </a:r>
          </a:p>
          <a:p>
            <a:pPr lvl="0"/>
            <a:endParaRPr lang="en-US" sz="1900" dirty="0">
              <a:solidFill>
                <a:prstClr val="black"/>
              </a:solidFill>
              <a:latin typeface="Book Antiqua" panose="02040602050305030304" pitchFamily="18" charset="0"/>
            </a:endParaRPr>
          </a:p>
          <a:p>
            <a:pPr lvl="0"/>
            <a:r>
              <a:rPr lang="en-US" sz="1900" dirty="0">
                <a:solidFill>
                  <a:prstClr val="black"/>
                </a:solidFill>
                <a:latin typeface="Book Antiqua" panose="02040602050305030304" pitchFamily="18" charset="0"/>
              </a:rPr>
              <a:t>On demand by the members having not less than 10% voting powers</a:t>
            </a:r>
            <a:endParaRPr lang="en-US" sz="1900" b="1" dirty="0">
              <a:solidFill>
                <a:prstClr val="black"/>
              </a:solidFill>
              <a:latin typeface="Book Antiqua" panose="02040602050305030304" pitchFamily="18" charset="0"/>
            </a:endParaRPr>
          </a:p>
          <a:p>
            <a:pPr lvl="0" algn="just"/>
            <a:endParaRPr lang="en-AU" dirty="0">
              <a:latin typeface="Book Antiqua" panose="02040602050305030304" pitchFamily="18" charset="0"/>
            </a:endParaRPr>
          </a:p>
          <a:p>
            <a:pPr marL="0" indent="0">
              <a:buNone/>
            </a:pPr>
            <a:endParaRPr lang="en-AU" dirty="0">
              <a:latin typeface="Book Antiqua" panose="02040602050305030304" pitchFamily="18" charset="0"/>
            </a:endParaRPr>
          </a:p>
        </p:txBody>
      </p:sp>
      <p:sp>
        <p:nvSpPr>
          <p:cNvPr id="8" name="Slide Number Placeholder 7"/>
          <p:cNvSpPr>
            <a:spLocks noGrp="1"/>
          </p:cNvSpPr>
          <p:nvPr>
            <p:ph type="sldNum" sz="quarter" idx="12"/>
          </p:nvPr>
        </p:nvSpPr>
        <p:spPr/>
        <p:txBody>
          <a:bodyPr/>
          <a:lstStyle/>
          <a:p>
            <a:fld id="{2F270E2E-0E7F-4F8B-A26C-98CE2F063FA9}" type="slidenum">
              <a:rPr lang="en-US" smtClean="0"/>
              <a:t>22</a:t>
            </a:fld>
            <a:endParaRPr lang="en-US"/>
          </a:p>
        </p:txBody>
      </p:sp>
    </p:spTree>
    <p:extLst>
      <p:ext uri="{BB962C8B-B14F-4D97-AF65-F5344CB8AC3E}">
        <p14:creationId xmlns:p14="http://schemas.microsoft.com/office/powerpoint/2010/main" val="904789064"/>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inner_bg1.jpg"/>
          <p:cNvPicPr>
            <a:picLocks noChangeAspect="1"/>
          </p:cNvPicPr>
          <p:nvPr/>
        </p:nvPicPr>
        <p:blipFill>
          <a:blip r:embed="rId2" cstate="print"/>
          <a:stretch>
            <a:fillRect/>
          </a:stretch>
        </p:blipFill>
        <p:spPr>
          <a:xfrm>
            <a:off x="1" y="1524"/>
            <a:ext cx="9144019" cy="6854966"/>
          </a:xfrm>
          <a:prstGeom prst="rect">
            <a:avLst/>
          </a:prstGeom>
          <a:noFill/>
          <a:ln>
            <a:noFill/>
          </a:ln>
        </p:spPr>
      </p:pic>
      <p:sp>
        <p:nvSpPr>
          <p:cNvPr id="2" name="Title 1"/>
          <p:cNvSpPr>
            <a:spLocks noGrp="1"/>
          </p:cNvSpPr>
          <p:nvPr>
            <p:ph type="title"/>
          </p:nvPr>
        </p:nvSpPr>
        <p:spPr>
          <a:xfrm>
            <a:off x="457200" y="1524"/>
            <a:ext cx="8229600" cy="608076"/>
          </a:xfrm>
        </p:spPr>
        <p:txBody>
          <a:bodyPr>
            <a:normAutofit fontScale="90000"/>
          </a:bodyPr>
          <a:lstStyle/>
          <a:p>
            <a:r>
              <a:rPr lang="en-US" b="1" dirty="0" smtClean="0"/>
              <a:t/>
            </a:r>
            <a:br>
              <a:rPr lang="en-US" b="1" dirty="0" smtClean="0"/>
            </a:br>
            <a:r>
              <a:rPr lang="en-US" sz="2200" b="1" dirty="0">
                <a:solidFill>
                  <a:srgbClr val="00B050"/>
                </a:solidFill>
                <a:latin typeface="Book Antiqua" panose="02040602050305030304" pitchFamily="18" charset="0"/>
              </a:rPr>
              <a:t>GENERAL MEETINGS</a:t>
            </a:r>
            <a:r>
              <a:rPr lang="en-AU" sz="2200" b="1" dirty="0">
                <a:solidFill>
                  <a:srgbClr val="00B050"/>
                </a:solidFill>
                <a:latin typeface="Book Antiqua" panose="02040602050305030304" pitchFamily="18" charset="0"/>
              </a:rPr>
              <a:t/>
            </a:r>
            <a:br>
              <a:rPr lang="en-AU" sz="2200" b="1" dirty="0">
                <a:solidFill>
                  <a:srgbClr val="00B050"/>
                </a:solidFill>
                <a:latin typeface="Book Antiqua" panose="02040602050305030304" pitchFamily="18" charset="0"/>
              </a:rPr>
            </a:br>
            <a:endParaRPr lang="en-AU" sz="2200" b="1" dirty="0">
              <a:solidFill>
                <a:srgbClr val="00B050"/>
              </a:solidFill>
              <a:latin typeface="Book Antiqua" panose="02040602050305030304" pitchFamily="18" charset="0"/>
            </a:endParaRPr>
          </a:p>
        </p:txBody>
      </p:sp>
      <p:sp>
        <p:nvSpPr>
          <p:cNvPr id="3" name="Content Placeholder 2"/>
          <p:cNvSpPr>
            <a:spLocks noGrp="1"/>
          </p:cNvSpPr>
          <p:nvPr>
            <p:ph idx="1"/>
          </p:nvPr>
        </p:nvSpPr>
        <p:spPr>
          <a:xfrm>
            <a:off x="533400" y="762000"/>
            <a:ext cx="7620000" cy="5715000"/>
          </a:xfrm>
        </p:spPr>
        <p:txBody>
          <a:bodyPr>
            <a:normAutofit/>
          </a:bodyPr>
          <a:lstStyle/>
          <a:p>
            <a:pPr marL="0" indent="0">
              <a:buNone/>
            </a:pPr>
            <a:r>
              <a:rPr lang="en-US" sz="1900" b="1" dirty="0">
                <a:latin typeface="Book Antiqua" panose="02040602050305030304" pitchFamily="18" charset="0"/>
              </a:rPr>
              <a:t>Statutory </a:t>
            </a:r>
            <a:r>
              <a:rPr lang="en-US" sz="1900" b="1" dirty="0" smtClean="0">
                <a:latin typeface="Book Antiqua" panose="02040602050305030304" pitchFamily="18" charset="0"/>
              </a:rPr>
              <a:t>Meeting </a:t>
            </a:r>
            <a:r>
              <a:rPr lang="en-US" sz="1900" b="1" dirty="0" smtClean="0">
                <a:solidFill>
                  <a:srgbClr val="FF0000"/>
                </a:solidFill>
                <a:latin typeface="Book Antiqua" panose="02040602050305030304" pitchFamily="18" charset="0"/>
              </a:rPr>
              <a:t>[section 131]</a:t>
            </a:r>
            <a:endParaRPr lang="en-US" sz="1900" dirty="0">
              <a:solidFill>
                <a:srgbClr val="FF0000"/>
              </a:solidFill>
              <a:latin typeface="Book Antiqua" panose="02040602050305030304" pitchFamily="18" charset="0"/>
            </a:endParaRPr>
          </a:p>
          <a:p>
            <a:pPr lvl="0"/>
            <a:r>
              <a:rPr lang="en-US" sz="1900" dirty="0">
                <a:latin typeface="Book Antiqua" panose="02040602050305030304" pitchFamily="18" charset="0"/>
              </a:rPr>
              <a:t>No statutory meeting would be required if the first AGM is held before the due date of statutory meeting</a:t>
            </a:r>
          </a:p>
          <a:p>
            <a:pPr marL="0" indent="0">
              <a:buNone/>
            </a:pPr>
            <a:endParaRPr lang="en-US" sz="1900" b="1" dirty="0" smtClean="0">
              <a:latin typeface="Book Antiqua" panose="02040602050305030304" pitchFamily="18" charset="0"/>
            </a:endParaRPr>
          </a:p>
          <a:p>
            <a:pPr marL="0" indent="0">
              <a:buNone/>
            </a:pPr>
            <a:r>
              <a:rPr lang="en-US" sz="1900" b="1" dirty="0" smtClean="0">
                <a:latin typeface="Book Antiqua" panose="02040602050305030304" pitchFamily="18" charset="0"/>
              </a:rPr>
              <a:t>Annual </a:t>
            </a:r>
            <a:r>
              <a:rPr lang="en-US" sz="1900" b="1" dirty="0">
                <a:latin typeface="Book Antiqua" panose="02040602050305030304" pitchFamily="18" charset="0"/>
              </a:rPr>
              <a:t>General </a:t>
            </a:r>
            <a:r>
              <a:rPr lang="en-US" sz="1900" b="1" dirty="0" smtClean="0">
                <a:latin typeface="Book Antiqua" panose="02040602050305030304" pitchFamily="18" charset="0"/>
              </a:rPr>
              <a:t>Meeting </a:t>
            </a:r>
            <a:r>
              <a:rPr lang="en-US" sz="1900" b="1" dirty="0" smtClean="0">
                <a:solidFill>
                  <a:srgbClr val="FF0000"/>
                </a:solidFill>
                <a:latin typeface="Book Antiqua" panose="02040602050305030304" pitchFamily="18" charset="0"/>
              </a:rPr>
              <a:t>[section 132]</a:t>
            </a:r>
            <a:endParaRPr lang="en-US" sz="1900" dirty="0">
              <a:solidFill>
                <a:srgbClr val="FF0000"/>
              </a:solidFill>
              <a:latin typeface="Book Antiqua" panose="02040602050305030304" pitchFamily="18" charset="0"/>
            </a:endParaRPr>
          </a:p>
          <a:p>
            <a:pPr lvl="0"/>
            <a:r>
              <a:rPr lang="en-US" sz="1900" dirty="0">
                <a:latin typeface="Book Antiqua" panose="02040602050305030304" pitchFamily="18" charset="0"/>
              </a:rPr>
              <a:t>First AGM within 16 months, subsequent within 4 months</a:t>
            </a:r>
          </a:p>
          <a:p>
            <a:pPr lvl="0"/>
            <a:r>
              <a:rPr lang="en-US" sz="1900" dirty="0" smtClean="0">
                <a:latin typeface="Book Antiqua" panose="02040602050305030304" pitchFamily="18" charset="0"/>
              </a:rPr>
              <a:t>Extension </a:t>
            </a:r>
            <a:r>
              <a:rPr lang="en-US" sz="1900" dirty="0">
                <a:latin typeface="Book Antiqua" panose="02040602050305030304" pitchFamily="18" charset="0"/>
              </a:rPr>
              <a:t>of 30 days allowable even in case of first AGM</a:t>
            </a:r>
          </a:p>
          <a:p>
            <a:pPr lvl="0"/>
            <a:r>
              <a:rPr lang="en-US" sz="1900" dirty="0" smtClean="0">
                <a:latin typeface="Book Antiqua" panose="02040602050305030304" pitchFamily="18" charset="0"/>
              </a:rPr>
              <a:t>Arrangement </a:t>
            </a:r>
            <a:r>
              <a:rPr lang="en-US" sz="1900" dirty="0">
                <a:latin typeface="Book Antiqua" panose="02040602050305030304" pitchFamily="18" charset="0"/>
              </a:rPr>
              <a:t>of Video-link facility by listed company mandatory where 10% shareholders resides in a city, on request – notice of meeting shall indicate that the members may demand such </a:t>
            </a:r>
            <a:r>
              <a:rPr lang="en-US" sz="1900" dirty="0" smtClean="0">
                <a:latin typeface="Book Antiqua" panose="02040602050305030304" pitchFamily="18" charset="0"/>
              </a:rPr>
              <a:t>facility</a:t>
            </a:r>
            <a:endParaRPr lang="en-AU" sz="1900" dirty="0">
              <a:latin typeface="Book Antiqua" panose="02040602050305030304" pitchFamily="18" charset="0"/>
            </a:endParaRPr>
          </a:p>
          <a:p>
            <a:pPr marL="0" indent="0">
              <a:buNone/>
            </a:pPr>
            <a:endParaRPr lang="en-AU" dirty="0">
              <a:latin typeface="Book Antiqua" panose="02040602050305030304" pitchFamily="18" charset="0"/>
            </a:endParaRPr>
          </a:p>
        </p:txBody>
      </p:sp>
      <p:sp>
        <p:nvSpPr>
          <p:cNvPr id="8" name="Slide Number Placeholder 7"/>
          <p:cNvSpPr>
            <a:spLocks noGrp="1"/>
          </p:cNvSpPr>
          <p:nvPr>
            <p:ph type="sldNum" sz="quarter" idx="12"/>
          </p:nvPr>
        </p:nvSpPr>
        <p:spPr/>
        <p:txBody>
          <a:bodyPr/>
          <a:lstStyle/>
          <a:p>
            <a:fld id="{2F270E2E-0E7F-4F8B-A26C-98CE2F063FA9}" type="slidenum">
              <a:rPr lang="en-US" smtClean="0"/>
              <a:t>23</a:t>
            </a:fld>
            <a:endParaRPr lang="en-US"/>
          </a:p>
        </p:txBody>
      </p:sp>
    </p:spTree>
    <p:extLst>
      <p:ext uri="{BB962C8B-B14F-4D97-AF65-F5344CB8AC3E}">
        <p14:creationId xmlns:p14="http://schemas.microsoft.com/office/powerpoint/2010/main" val="1893127271"/>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inner_bg1.jpg"/>
          <p:cNvPicPr>
            <a:picLocks noChangeAspect="1"/>
          </p:cNvPicPr>
          <p:nvPr/>
        </p:nvPicPr>
        <p:blipFill>
          <a:blip r:embed="rId2" cstate="print"/>
          <a:stretch>
            <a:fillRect/>
          </a:stretch>
        </p:blipFill>
        <p:spPr>
          <a:xfrm>
            <a:off x="1" y="1524"/>
            <a:ext cx="9144019" cy="6854966"/>
          </a:xfrm>
          <a:prstGeom prst="rect">
            <a:avLst/>
          </a:prstGeom>
          <a:noFill/>
          <a:ln>
            <a:noFill/>
          </a:ln>
        </p:spPr>
      </p:pic>
      <p:sp>
        <p:nvSpPr>
          <p:cNvPr id="2" name="Title 1"/>
          <p:cNvSpPr>
            <a:spLocks noGrp="1"/>
          </p:cNvSpPr>
          <p:nvPr>
            <p:ph type="title"/>
          </p:nvPr>
        </p:nvSpPr>
        <p:spPr>
          <a:xfrm>
            <a:off x="457210" y="1524"/>
            <a:ext cx="8229600" cy="684276"/>
          </a:xfrm>
        </p:spPr>
        <p:txBody>
          <a:bodyPr>
            <a:normAutofit/>
          </a:bodyPr>
          <a:lstStyle/>
          <a:p>
            <a:r>
              <a:rPr lang="en-US" sz="2000" b="1" dirty="0">
                <a:solidFill>
                  <a:srgbClr val="00B050"/>
                </a:solidFill>
                <a:latin typeface="Book Antiqua" panose="02040602050305030304" pitchFamily="18" charset="0"/>
              </a:rPr>
              <a:t>DIECTORS</a:t>
            </a:r>
            <a:endParaRPr lang="en-AU" sz="2000" b="1" dirty="0">
              <a:solidFill>
                <a:srgbClr val="00B050"/>
              </a:solidFill>
              <a:latin typeface="Book Antiqua" panose="02040602050305030304" pitchFamily="18" charset="0"/>
            </a:endParaRPr>
          </a:p>
        </p:txBody>
      </p:sp>
      <p:sp>
        <p:nvSpPr>
          <p:cNvPr id="3" name="Content Placeholder 2"/>
          <p:cNvSpPr>
            <a:spLocks noGrp="1"/>
          </p:cNvSpPr>
          <p:nvPr>
            <p:ph idx="1"/>
          </p:nvPr>
        </p:nvSpPr>
        <p:spPr>
          <a:xfrm>
            <a:off x="457210" y="685800"/>
            <a:ext cx="8229600" cy="5638800"/>
          </a:xfrm>
        </p:spPr>
        <p:txBody>
          <a:bodyPr>
            <a:normAutofit fontScale="32500" lnSpcReduction="20000"/>
          </a:bodyPr>
          <a:lstStyle/>
          <a:p>
            <a:pPr marL="0" indent="0" algn="ctr">
              <a:buNone/>
            </a:pPr>
            <a:r>
              <a:rPr lang="en-US" sz="4000" b="1" dirty="0">
                <a:solidFill>
                  <a:srgbClr val="C00000"/>
                </a:solidFill>
                <a:latin typeface="Book Antiqua" panose="02040602050305030304" pitchFamily="18" charset="0"/>
              </a:rPr>
              <a:t>(section </a:t>
            </a:r>
            <a:r>
              <a:rPr lang="en-US" sz="4000" b="1" dirty="0" smtClean="0">
                <a:solidFill>
                  <a:srgbClr val="C00000"/>
                </a:solidFill>
                <a:latin typeface="Book Antiqua" panose="02040602050305030304" pitchFamily="18" charset="0"/>
              </a:rPr>
              <a:t>153)</a:t>
            </a:r>
            <a:endParaRPr lang="en-US" sz="4000" b="1" dirty="0">
              <a:solidFill>
                <a:srgbClr val="C00000"/>
              </a:solidFill>
              <a:latin typeface="Book Antiqua" panose="02040602050305030304" pitchFamily="18" charset="0"/>
            </a:endParaRPr>
          </a:p>
          <a:p>
            <a:pPr marL="0" indent="0">
              <a:buNone/>
            </a:pPr>
            <a:r>
              <a:rPr lang="en-US" sz="4000" b="1" dirty="0" smtClean="0">
                <a:latin typeface="Book Antiqua" panose="02040602050305030304" pitchFamily="18" charset="0"/>
              </a:rPr>
              <a:t>Ineligibility </a:t>
            </a:r>
            <a:r>
              <a:rPr lang="en-US" sz="4000" b="1" dirty="0">
                <a:latin typeface="Book Antiqua" panose="02040602050305030304" pitchFamily="18" charset="0"/>
              </a:rPr>
              <a:t>of </a:t>
            </a:r>
            <a:r>
              <a:rPr lang="en-US" sz="4000" b="1" dirty="0" smtClean="0">
                <a:latin typeface="Book Antiqua" panose="02040602050305030304" pitchFamily="18" charset="0"/>
              </a:rPr>
              <a:t>directors</a:t>
            </a:r>
            <a:endParaRPr lang="en-US" sz="4000" dirty="0">
              <a:latin typeface="Book Antiqua" panose="02040602050305030304" pitchFamily="18" charset="0"/>
            </a:endParaRPr>
          </a:p>
          <a:p>
            <a:pPr lvl="0"/>
            <a:r>
              <a:rPr lang="en-US" sz="4000" dirty="0">
                <a:latin typeface="Book Antiqua" panose="02040602050305030304" pitchFamily="18" charset="0"/>
              </a:rPr>
              <a:t>Stock broker, his spouse or a sponsor director or officer of a brokerage house</a:t>
            </a:r>
          </a:p>
          <a:p>
            <a:pPr lvl="0"/>
            <a:endParaRPr lang="en-US" sz="4000" dirty="0" smtClean="0">
              <a:latin typeface="Book Antiqua" panose="02040602050305030304" pitchFamily="18" charset="0"/>
            </a:endParaRPr>
          </a:p>
          <a:p>
            <a:pPr lvl="0"/>
            <a:r>
              <a:rPr lang="en-US" sz="4000" dirty="0" smtClean="0">
                <a:latin typeface="Book Antiqua" panose="02040602050305030304" pitchFamily="18" charset="0"/>
              </a:rPr>
              <a:t>A </a:t>
            </a:r>
            <a:r>
              <a:rPr lang="en-US" sz="4000" dirty="0">
                <a:latin typeface="Book Antiqua" panose="02040602050305030304" pitchFamily="18" charset="0"/>
              </a:rPr>
              <a:t>person who does not hold an </a:t>
            </a:r>
            <a:r>
              <a:rPr lang="en-US" sz="4000" dirty="0" smtClean="0">
                <a:latin typeface="Book Antiqua" panose="02040602050305030304" pitchFamily="18" charset="0"/>
              </a:rPr>
              <a:t>NTN </a:t>
            </a:r>
            <a:r>
              <a:rPr lang="en-US" sz="4000" dirty="0" smtClean="0">
                <a:solidFill>
                  <a:srgbClr val="FF0000"/>
                </a:solidFill>
                <a:latin typeface="Book Antiqua" panose="02040602050305030304" pitchFamily="18" charset="0"/>
              </a:rPr>
              <a:t>[(clause h) of section 153)]</a:t>
            </a:r>
          </a:p>
          <a:p>
            <a:pPr marL="0" lvl="0" indent="0">
              <a:buNone/>
            </a:pPr>
            <a:endParaRPr lang="en-US" sz="4000" b="1" dirty="0" smtClean="0">
              <a:latin typeface="Book Antiqua" panose="02040602050305030304" pitchFamily="18" charset="0"/>
            </a:endParaRPr>
          </a:p>
          <a:p>
            <a:r>
              <a:rPr lang="en-US" sz="4000" b="1" dirty="0" smtClean="0">
                <a:latin typeface="Book Antiqua" panose="02040602050305030304" pitchFamily="18" charset="0"/>
              </a:rPr>
              <a:t>First Directors </a:t>
            </a:r>
            <a:r>
              <a:rPr lang="en-US" sz="4000" dirty="0">
                <a:solidFill>
                  <a:srgbClr val="FF0000"/>
                </a:solidFill>
                <a:latin typeface="Book Antiqua" panose="02040602050305030304" pitchFamily="18" charset="0"/>
              </a:rPr>
              <a:t>[section 157]</a:t>
            </a:r>
          </a:p>
          <a:p>
            <a:pPr lvl="0"/>
            <a:r>
              <a:rPr lang="en-US" sz="4000" dirty="0">
                <a:latin typeface="Book Antiqua" panose="02040602050305030304" pitchFamily="18" charset="0"/>
              </a:rPr>
              <a:t>Must be appointed at the time of </a:t>
            </a:r>
            <a:r>
              <a:rPr lang="en-US" sz="4000" dirty="0" smtClean="0">
                <a:latin typeface="Book Antiqua" panose="02040602050305030304" pitchFamily="18" charset="0"/>
              </a:rPr>
              <a:t>incorporation</a:t>
            </a:r>
          </a:p>
          <a:p>
            <a:pPr marL="0" indent="0">
              <a:buNone/>
            </a:pPr>
            <a:endParaRPr lang="en-US" sz="4000" b="1" dirty="0" smtClean="0">
              <a:latin typeface="Book Antiqua" panose="02040602050305030304" pitchFamily="18" charset="0"/>
            </a:endParaRPr>
          </a:p>
          <a:p>
            <a:pPr marL="0" indent="0">
              <a:buNone/>
            </a:pPr>
            <a:r>
              <a:rPr lang="en-US" sz="4000" b="1" dirty="0" smtClean="0">
                <a:latin typeface="Book Antiqua" panose="02040602050305030304" pitchFamily="18" charset="0"/>
              </a:rPr>
              <a:t>Appointment </a:t>
            </a:r>
            <a:r>
              <a:rPr lang="en-US" sz="4000" b="1" dirty="0">
                <a:latin typeface="Book Antiqua" panose="02040602050305030304" pitchFamily="18" charset="0"/>
              </a:rPr>
              <a:t>of additional director in </a:t>
            </a:r>
            <a:r>
              <a:rPr lang="en-US" sz="4000" b="1" dirty="0" smtClean="0">
                <a:latin typeface="Book Antiqua" panose="02040602050305030304" pitchFamily="18" charset="0"/>
              </a:rPr>
              <a:t>mid-term</a:t>
            </a:r>
            <a:endParaRPr lang="en-US" sz="4000" dirty="0">
              <a:latin typeface="Book Antiqua" panose="02040602050305030304" pitchFamily="18" charset="0"/>
            </a:endParaRPr>
          </a:p>
          <a:p>
            <a:r>
              <a:rPr lang="en-US" sz="4000" b="1" dirty="0">
                <a:latin typeface="Book Antiqua" panose="02040602050305030304" pitchFamily="18" charset="0"/>
              </a:rPr>
              <a:t>Before first AGM – </a:t>
            </a:r>
            <a:r>
              <a:rPr lang="en-US" sz="4000" dirty="0">
                <a:latin typeface="Book Antiqua" panose="02040602050305030304" pitchFamily="18" charset="0"/>
              </a:rPr>
              <a:t>through general </a:t>
            </a:r>
            <a:r>
              <a:rPr lang="en-US" sz="4000" dirty="0" smtClean="0">
                <a:latin typeface="Book Antiqua" panose="02040602050305030304" pitchFamily="18" charset="0"/>
              </a:rPr>
              <a:t>meeting </a:t>
            </a:r>
            <a:r>
              <a:rPr lang="en-US" sz="4000" b="1" dirty="0" smtClean="0">
                <a:latin typeface="Book Antiqua" panose="02040602050305030304" pitchFamily="18" charset="0"/>
              </a:rPr>
              <a:t>[</a:t>
            </a:r>
            <a:r>
              <a:rPr lang="en-US" sz="4000" dirty="0">
                <a:solidFill>
                  <a:srgbClr val="FF0000"/>
                </a:solidFill>
                <a:latin typeface="Book Antiqua" panose="02040602050305030304" pitchFamily="18" charset="0"/>
              </a:rPr>
              <a:t>section  157 (2)]</a:t>
            </a:r>
          </a:p>
          <a:p>
            <a:pPr lvl="0"/>
            <a:endParaRPr lang="en-US" sz="4000" dirty="0">
              <a:latin typeface="Book Antiqua" panose="02040602050305030304" pitchFamily="18" charset="0"/>
            </a:endParaRPr>
          </a:p>
          <a:p>
            <a:pPr lvl="0"/>
            <a:endParaRPr lang="en-US" sz="4000" b="1" dirty="0" smtClean="0">
              <a:latin typeface="Book Antiqua" panose="02040602050305030304" pitchFamily="18" charset="0"/>
            </a:endParaRPr>
          </a:p>
          <a:p>
            <a:pPr lvl="0"/>
            <a:r>
              <a:rPr lang="en-US" sz="4000" b="1" dirty="0" smtClean="0">
                <a:latin typeface="Book Antiqua" panose="02040602050305030304" pitchFamily="18" charset="0"/>
              </a:rPr>
              <a:t>After </a:t>
            </a:r>
            <a:r>
              <a:rPr lang="en-US" sz="4000" b="1" dirty="0">
                <a:latin typeface="Book Antiqua" panose="02040602050305030304" pitchFamily="18" charset="0"/>
              </a:rPr>
              <a:t>the election in case of unlisted company - </a:t>
            </a:r>
            <a:r>
              <a:rPr lang="en-US" sz="4000" dirty="0">
                <a:latin typeface="Book Antiqua" panose="02040602050305030304" pitchFamily="18" charset="0"/>
              </a:rPr>
              <a:t>the person acquiring, after the last election, sufficient shares to get him elected may require the fresh </a:t>
            </a:r>
            <a:r>
              <a:rPr lang="en-US" sz="4000" dirty="0" smtClean="0">
                <a:latin typeface="Book Antiqua" panose="02040602050305030304" pitchFamily="18" charset="0"/>
              </a:rPr>
              <a:t>election </a:t>
            </a:r>
            <a:r>
              <a:rPr lang="en-US" sz="4000" dirty="0" smtClean="0">
                <a:solidFill>
                  <a:srgbClr val="FF0000"/>
                </a:solidFill>
                <a:latin typeface="Book Antiqua" panose="02040602050305030304" pitchFamily="18" charset="0"/>
              </a:rPr>
              <a:t>[section 162]</a:t>
            </a:r>
            <a:endParaRPr lang="en-US" sz="4000" dirty="0">
              <a:solidFill>
                <a:srgbClr val="FF0000"/>
              </a:solidFill>
              <a:latin typeface="Book Antiqua" panose="02040602050305030304" pitchFamily="18" charset="0"/>
            </a:endParaRPr>
          </a:p>
          <a:p>
            <a:pPr lvl="0"/>
            <a:endParaRPr lang="en-US" sz="4000" dirty="0" smtClean="0">
              <a:latin typeface="Book Antiqua" panose="02040602050305030304" pitchFamily="18" charset="0"/>
            </a:endParaRPr>
          </a:p>
          <a:p>
            <a:pPr lvl="0"/>
            <a:r>
              <a:rPr lang="en-US" sz="4000" b="1" dirty="0" smtClean="0">
                <a:latin typeface="Book Antiqua" panose="02040602050305030304" pitchFamily="18" charset="0"/>
              </a:rPr>
              <a:t>Rectification of list of directors </a:t>
            </a:r>
            <a:r>
              <a:rPr lang="en-US" sz="4000" dirty="0" smtClean="0">
                <a:latin typeface="Book Antiqua" panose="02040602050305030304" pitchFamily="18" charset="0"/>
              </a:rPr>
              <a:t>on the pattern of </a:t>
            </a:r>
            <a:r>
              <a:rPr lang="en-US" sz="4000" dirty="0" smtClean="0">
                <a:solidFill>
                  <a:srgbClr val="FF0000"/>
                </a:solidFill>
                <a:latin typeface="Book Antiqua" panose="02040602050305030304" pitchFamily="18" charset="0"/>
              </a:rPr>
              <a:t>[</a:t>
            </a:r>
            <a:r>
              <a:rPr lang="en-US" sz="4300" dirty="0" smtClean="0">
                <a:solidFill>
                  <a:srgbClr val="FF0000"/>
                </a:solidFill>
                <a:latin typeface="Book Antiqua" panose="02040602050305030304" pitchFamily="18" charset="0"/>
              </a:rPr>
              <a:t>section 152]</a:t>
            </a:r>
            <a:r>
              <a:rPr lang="en-US" sz="4000" dirty="0" smtClean="0">
                <a:solidFill>
                  <a:srgbClr val="FF0000"/>
                </a:solidFill>
                <a:latin typeface="Book Antiqua" panose="02040602050305030304" pitchFamily="18" charset="0"/>
              </a:rPr>
              <a:t>.</a:t>
            </a:r>
          </a:p>
          <a:p>
            <a:r>
              <a:rPr lang="en-US" sz="4000" b="1" dirty="0">
                <a:solidFill>
                  <a:prstClr val="black"/>
                </a:solidFill>
                <a:latin typeface="Book Antiqua" panose="02040602050305030304" pitchFamily="18" charset="0"/>
              </a:rPr>
              <a:t>Selection of independent </a:t>
            </a:r>
            <a:r>
              <a:rPr lang="en-US" sz="4000" b="1" dirty="0" smtClean="0">
                <a:solidFill>
                  <a:prstClr val="black"/>
                </a:solidFill>
                <a:latin typeface="Book Antiqua" panose="02040602050305030304" pitchFamily="18" charset="0"/>
              </a:rPr>
              <a:t>directors </a:t>
            </a:r>
            <a:r>
              <a:rPr lang="en-US" sz="4000" dirty="0">
                <a:solidFill>
                  <a:srgbClr val="FF0000"/>
                </a:solidFill>
                <a:latin typeface="Book Antiqua" panose="02040602050305030304" pitchFamily="18" charset="0"/>
              </a:rPr>
              <a:t>[section 166]</a:t>
            </a:r>
          </a:p>
          <a:p>
            <a:pPr lvl="0"/>
            <a:r>
              <a:rPr lang="en-US" sz="4000" dirty="0">
                <a:solidFill>
                  <a:prstClr val="black"/>
                </a:solidFill>
                <a:latin typeface="Book Antiqua" panose="02040602050305030304" pitchFamily="18" charset="0"/>
              </a:rPr>
              <a:t>From the data bank maintained by any institute, body or association as may be notified by the Commission</a:t>
            </a:r>
          </a:p>
          <a:p>
            <a:pPr marL="0" lvl="0" indent="0">
              <a:buNone/>
            </a:pPr>
            <a:endParaRPr lang="en-US" sz="4000" b="1" dirty="0">
              <a:solidFill>
                <a:prstClr val="black"/>
              </a:solidFill>
              <a:latin typeface="Book Antiqua" panose="02040602050305030304" pitchFamily="18" charset="0"/>
            </a:endParaRPr>
          </a:p>
          <a:p>
            <a:pPr marL="0" lvl="0" indent="0">
              <a:buNone/>
            </a:pPr>
            <a:r>
              <a:rPr lang="en-US" sz="4000" b="1" dirty="0">
                <a:solidFill>
                  <a:prstClr val="black"/>
                </a:solidFill>
                <a:latin typeface="Book Antiqua" panose="02040602050305030304" pitchFamily="18" charset="0"/>
              </a:rPr>
              <a:t>Protection to independent and non-executive directors (listed company</a:t>
            </a:r>
            <a:r>
              <a:rPr lang="en-US" sz="4000" b="1" dirty="0" smtClean="0">
                <a:solidFill>
                  <a:prstClr val="black"/>
                </a:solidFill>
                <a:latin typeface="Book Antiqua" panose="02040602050305030304" pitchFamily="18" charset="0"/>
              </a:rPr>
              <a:t>) </a:t>
            </a:r>
            <a:r>
              <a:rPr lang="en-US" sz="4000" b="1" dirty="0" smtClean="0">
                <a:solidFill>
                  <a:srgbClr val="FF0000"/>
                </a:solidFill>
                <a:latin typeface="Book Antiqua" panose="02040602050305030304" pitchFamily="18" charset="0"/>
              </a:rPr>
              <a:t>[section 181]</a:t>
            </a:r>
            <a:endParaRPr lang="en-US" sz="4000" dirty="0">
              <a:solidFill>
                <a:srgbClr val="FF0000"/>
              </a:solidFill>
              <a:latin typeface="Book Antiqua" panose="02040602050305030304" pitchFamily="18" charset="0"/>
            </a:endParaRPr>
          </a:p>
          <a:p>
            <a:pPr lvl="0"/>
            <a:r>
              <a:rPr lang="en-US" sz="4000" dirty="0">
                <a:solidFill>
                  <a:prstClr val="black"/>
                </a:solidFill>
                <a:latin typeface="Book Antiqua" panose="02040602050305030304" pitchFamily="18" charset="0"/>
              </a:rPr>
              <a:t>Immunity provided to such directors unless active involvement or negligence is proved</a:t>
            </a:r>
          </a:p>
          <a:p>
            <a:pPr marL="0" lvl="0" indent="0">
              <a:buNone/>
            </a:pPr>
            <a:endParaRPr lang="en-US" sz="4000" b="1" dirty="0">
              <a:solidFill>
                <a:prstClr val="black"/>
              </a:solidFill>
              <a:latin typeface="Book Antiqua" panose="02040602050305030304" pitchFamily="18" charset="0"/>
            </a:endParaRPr>
          </a:p>
          <a:p>
            <a:pPr marL="0" lvl="0" indent="0">
              <a:buNone/>
            </a:pPr>
            <a:r>
              <a:rPr lang="en-US" sz="4000" b="1" dirty="0">
                <a:solidFill>
                  <a:prstClr val="black"/>
                </a:solidFill>
                <a:latin typeface="Book Antiqua" panose="02040602050305030304" pitchFamily="18" charset="0"/>
              </a:rPr>
              <a:t>Disqualification of </a:t>
            </a:r>
            <a:r>
              <a:rPr lang="en-US" sz="4000" b="1" dirty="0" smtClean="0">
                <a:solidFill>
                  <a:prstClr val="black"/>
                </a:solidFill>
                <a:latin typeface="Book Antiqua" panose="02040602050305030304" pitchFamily="18" charset="0"/>
              </a:rPr>
              <a:t>directors </a:t>
            </a:r>
            <a:r>
              <a:rPr lang="en-US" sz="4000" b="1" dirty="0" smtClean="0">
                <a:solidFill>
                  <a:srgbClr val="FF0000"/>
                </a:solidFill>
                <a:latin typeface="Book Antiqua" panose="02040602050305030304" pitchFamily="18" charset="0"/>
              </a:rPr>
              <a:t>[section 172]</a:t>
            </a:r>
            <a:endParaRPr lang="en-US" sz="4000" dirty="0">
              <a:solidFill>
                <a:srgbClr val="FF0000"/>
              </a:solidFill>
              <a:latin typeface="Book Antiqua" panose="02040602050305030304" pitchFamily="18" charset="0"/>
            </a:endParaRPr>
          </a:p>
          <a:p>
            <a:pPr lvl="0"/>
            <a:r>
              <a:rPr lang="en-US" sz="4000" dirty="0">
                <a:solidFill>
                  <a:prstClr val="black"/>
                </a:solidFill>
                <a:latin typeface="Book Antiqua" panose="02040602050305030304" pitchFamily="18" charset="0"/>
              </a:rPr>
              <a:t>The Commission empowered to disqualify the delinquent director from holding such position in case of public interest companies for a period of five years</a:t>
            </a:r>
          </a:p>
          <a:p>
            <a:pPr lvl="0"/>
            <a:endParaRPr lang="en-US" sz="2200" dirty="0">
              <a:latin typeface="Book Antiqua" panose="02040602050305030304" pitchFamily="18" charset="0"/>
            </a:endParaRPr>
          </a:p>
          <a:p>
            <a:pPr lvl="0"/>
            <a:endParaRPr lang="en-US" sz="2200" dirty="0">
              <a:latin typeface="Book Antiqua" panose="02040602050305030304" pitchFamily="18" charset="0"/>
            </a:endParaRPr>
          </a:p>
        </p:txBody>
      </p:sp>
      <p:sp>
        <p:nvSpPr>
          <p:cNvPr id="8" name="Slide Number Placeholder 7"/>
          <p:cNvSpPr>
            <a:spLocks noGrp="1"/>
          </p:cNvSpPr>
          <p:nvPr>
            <p:ph type="sldNum" sz="quarter" idx="12"/>
          </p:nvPr>
        </p:nvSpPr>
        <p:spPr/>
        <p:txBody>
          <a:bodyPr/>
          <a:lstStyle/>
          <a:p>
            <a:fld id="{2F270E2E-0E7F-4F8B-A26C-98CE2F063FA9}" type="slidenum">
              <a:rPr lang="en-US" smtClean="0"/>
              <a:t>24</a:t>
            </a:fld>
            <a:endParaRPr lang="en-US"/>
          </a:p>
        </p:txBody>
      </p:sp>
    </p:spTree>
    <p:extLst>
      <p:ext uri="{BB962C8B-B14F-4D97-AF65-F5344CB8AC3E}">
        <p14:creationId xmlns:p14="http://schemas.microsoft.com/office/powerpoint/2010/main" val="303550884"/>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inner_bg1.jpg"/>
          <p:cNvPicPr>
            <a:picLocks noChangeAspect="1"/>
          </p:cNvPicPr>
          <p:nvPr/>
        </p:nvPicPr>
        <p:blipFill>
          <a:blip r:embed="rId2" cstate="print"/>
          <a:stretch>
            <a:fillRect/>
          </a:stretch>
        </p:blipFill>
        <p:spPr>
          <a:xfrm>
            <a:off x="-19" y="3034"/>
            <a:ext cx="9144019" cy="6854966"/>
          </a:xfrm>
          <a:prstGeom prst="rect">
            <a:avLst/>
          </a:prstGeom>
          <a:noFill/>
          <a:ln>
            <a:noFill/>
          </a:ln>
        </p:spPr>
      </p:pic>
      <p:sp>
        <p:nvSpPr>
          <p:cNvPr id="2" name="Title 1"/>
          <p:cNvSpPr>
            <a:spLocks noGrp="1"/>
          </p:cNvSpPr>
          <p:nvPr>
            <p:ph type="title"/>
          </p:nvPr>
        </p:nvSpPr>
        <p:spPr>
          <a:xfrm>
            <a:off x="457200" y="76200"/>
            <a:ext cx="8229600" cy="457200"/>
          </a:xfrm>
        </p:spPr>
        <p:txBody>
          <a:bodyPr>
            <a:normAutofit/>
          </a:bodyPr>
          <a:lstStyle/>
          <a:p>
            <a:r>
              <a:rPr lang="en-US" sz="2000" b="1" dirty="0">
                <a:solidFill>
                  <a:srgbClr val="00B050"/>
                </a:solidFill>
                <a:latin typeface="Book Antiqua" panose="02040602050305030304" pitchFamily="18" charset="0"/>
              </a:rPr>
              <a:t>DIRECTORS</a:t>
            </a:r>
            <a:endParaRPr lang="en-AU" sz="2000" b="1" dirty="0">
              <a:solidFill>
                <a:srgbClr val="00B050"/>
              </a:solidFill>
              <a:latin typeface="Book Antiqua" panose="02040602050305030304" pitchFamily="18" charset="0"/>
            </a:endParaRPr>
          </a:p>
        </p:txBody>
      </p:sp>
      <p:sp>
        <p:nvSpPr>
          <p:cNvPr id="3" name="Content Placeholder 2"/>
          <p:cNvSpPr>
            <a:spLocks noGrp="1"/>
          </p:cNvSpPr>
          <p:nvPr>
            <p:ph idx="1"/>
          </p:nvPr>
        </p:nvSpPr>
        <p:spPr>
          <a:xfrm>
            <a:off x="381000" y="685800"/>
            <a:ext cx="8229600" cy="6096000"/>
          </a:xfrm>
        </p:spPr>
        <p:txBody>
          <a:bodyPr>
            <a:normAutofit fontScale="25000" lnSpcReduction="20000"/>
          </a:bodyPr>
          <a:lstStyle/>
          <a:p>
            <a:pPr marL="0" indent="0">
              <a:buNone/>
            </a:pPr>
            <a:r>
              <a:rPr lang="en-US" sz="6400" b="1" dirty="0">
                <a:latin typeface="Book Antiqua" panose="02040602050305030304" pitchFamily="18" charset="0"/>
              </a:rPr>
              <a:t>Cap on directorships in listed </a:t>
            </a:r>
            <a:r>
              <a:rPr lang="en-US" sz="6400" b="1" dirty="0" smtClean="0">
                <a:latin typeface="Book Antiqua" panose="02040602050305030304" pitchFamily="18" charset="0"/>
              </a:rPr>
              <a:t>companies </a:t>
            </a:r>
            <a:r>
              <a:rPr lang="en-US" sz="6400" b="1" dirty="0" smtClean="0">
                <a:solidFill>
                  <a:srgbClr val="FF0000"/>
                </a:solidFill>
                <a:latin typeface="Book Antiqua" panose="02040602050305030304" pitchFamily="18" charset="0"/>
              </a:rPr>
              <a:t>[section 155]</a:t>
            </a:r>
            <a:endParaRPr lang="en-US" sz="6400" dirty="0">
              <a:solidFill>
                <a:srgbClr val="FF0000"/>
              </a:solidFill>
              <a:latin typeface="Book Antiqua" panose="02040602050305030304" pitchFamily="18" charset="0"/>
            </a:endParaRPr>
          </a:p>
          <a:p>
            <a:pPr lvl="0"/>
            <a:r>
              <a:rPr lang="en-US" sz="6400" dirty="0">
                <a:latin typeface="Book Antiqua" panose="02040602050305030304" pitchFamily="18" charset="0"/>
              </a:rPr>
              <a:t>Maximum seven listed companies – compliance in 1 year</a:t>
            </a:r>
          </a:p>
          <a:p>
            <a:pPr lvl="0"/>
            <a:r>
              <a:rPr lang="en-US" sz="6400" dirty="0" smtClean="0">
                <a:latin typeface="Book Antiqua" panose="02040602050305030304" pitchFamily="18" charset="0"/>
              </a:rPr>
              <a:t>Exemption </a:t>
            </a:r>
            <a:r>
              <a:rPr lang="en-US" sz="6400" dirty="0">
                <a:latin typeface="Book Antiqua" panose="02040602050305030304" pitchFamily="18" charset="0"/>
              </a:rPr>
              <a:t>– directorship in listed subsidiary</a:t>
            </a:r>
          </a:p>
          <a:p>
            <a:pPr marL="0" indent="0">
              <a:buNone/>
            </a:pPr>
            <a:endParaRPr lang="en-US" sz="6400" b="1" dirty="0" smtClean="0">
              <a:latin typeface="Book Antiqua" panose="02040602050305030304" pitchFamily="18" charset="0"/>
            </a:endParaRPr>
          </a:p>
          <a:p>
            <a:pPr marL="0" indent="0">
              <a:buNone/>
            </a:pPr>
            <a:r>
              <a:rPr lang="en-US" sz="6400" b="1" dirty="0" smtClean="0">
                <a:latin typeface="Book Antiqua" panose="02040602050305030304" pitchFamily="18" charset="0"/>
              </a:rPr>
              <a:t>Maximum </a:t>
            </a:r>
            <a:r>
              <a:rPr lang="en-US" sz="6400" b="1" dirty="0">
                <a:latin typeface="Book Antiqua" panose="02040602050305030304" pitchFamily="18" charset="0"/>
              </a:rPr>
              <a:t>time frame for </a:t>
            </a:r>
            <a:r>
              <a:rPr lang="en-US" sz="6400" b="1" dirty="0" smtClean="0">
                <a:latin typeface="Book Antiqua" panose="02040602050305030304" pitchFamily="18" charset="0"/>
              </a:rPr>
              <a:t>filling </a:t>
            </a:r>
            <a:r>
              <a:rPr lang="en-US" sz="6400" b="1" dirty="0">
                <a:latin typeface="Book Antiqua" panose="02040602050305030304" pitchFamily="18" charset="0"/>
              </a:rPr>
              <a:t>the </a:t>
            </a:r>
            <a:r>
              <a:rPr lang="en-US" sz="6400" b="1" dirty="0" smtClean="0">
                <a:latin typeface="Book Antiqua" panose="02040602050305030304" pitchFamily="18" charset="0"/>
              </a:rPr>
              <a:t>casual vacancy </a:t>
            </a:r>
            <a:r>
              <a:rPr lang="en-US" sz="6400" b="1" dirty="0">
                <a:latin typeface="Book Antiqua" panose="02040602050305030304" pitchFamily="18" charset="0"/>
              </a:rPr>
              <a:t>in case of listed company </a:t>
            </a:r>
            <a:endParaRPr lang="en-US" sz="6400" dirty="0">
              <a:latin typeface="Book Antiqua" panose="02040602050305030304" pitchFamily="18" charset="0"/>
            </a:endParaRPr>
          </a:p>
          <a:p>
            <a:pPr marL="0" lvl="0" indent="0">
              <a:buNone/>
            </a:pPr>
            <a:r>
              <a:rPr lang="en-US" sz="6400" dirty="0">
                <a:latin typeface="Book Antiqua" panose="02040602050305030304" pitchFamily="18" charset="0"/>
              </a:rPr>
              <a:t>90 </a:t>
            </a:r>
            <a:r>
              <a:rPr lang="en-US" sz="6400" dirty="0" smtClean="0">
                <a:latin typeface="Book Antiqua" panose="02040602050305030304" pitchFamily="18" charset="0"/>
              </a:rPr>
              <a:t>days </a:t>
            </a:r>
            <a:r>
              <a:rPr lang="en-US" sz="6400" b="1" dirty="0">
                <a:solidFill>
                  <a:srgbClr val="FF0000"/>
                </a:solidFill>
                <a:latin typeface="Book Antiqua" panose="02040602050305030304" pitchFamily="18" charset="0"/>
              </a:rPr>
              <a:t>[section </a:t>
            </a:r>
            <a:r>
              <a:rPr lang="en-US" sz="6400" b="1" dirty="0" smtClean="0">
                <a:solidFill>
                  <a:srgbClr val="FF0000"/>
                </a:solidFill>
                <a:latin typeface="Book Antiqua" panose="02040602050305030304" pitchFamily="18" charset="0"/>
              </a:rPr>
              <a:t>155(3)]</a:t>
            </a:r>
            <a:endParaRPr lang="en-US" sz="6400" b="1" dirty="0">
              <a:solidFill>
                <a:srgbClr val="FF0000"/>
              </a:solidFill>
              <a:latin typeface="Book Antiqua" panose="02040602050305030304" pitchFamily="18" charset="0"/>
            </a:endParaRPr>
          </a:p>
          <a:p>
            <a:pPr marL="0" indent="0">
              <a:buNone/>
            </a:pPr>
            <a:endParaRPr lang="en-US" sz="6400" b="1" dirty="0" smtClean="0">
              <a:latin typeface="Book Antiqua" panose="02040602050305030304" pitchFamily="18" charset="0"/>
            </a:endParaRPr>
          </a:p>
          <a:p>
            <a:pPr marL="0" indent="0">
              <a:buNone/>
            </a:pPr>
            <a:r>
              <a:rPr lang="en-US" sz="6400" b="1" dirty="0" smtClean="0">
                <a:latin typeface="Book Antiqua" panose="02040602050305030304" pitchFamily="18" charset="0"/>
              </a:rPr>
              <a:t>Proceedings </a:t>
            </a:r>
            <a:r>
              <a:rPr lang="en-US" sz="6400" b="1" dirty="0">
                <a:latin typeface="Book Antiqua" panose="02040602050305030304" pitchFamily="18" charset="0"/>
              </a:rPr>
              <a:t>of the </a:t>
            </a:r>
            <a:r>
              <a:rPr lang="en-US" sz="6400" b="1" dirty="0" smtClean="0">
                <a:latin typeface="Book Antiqua" panose="02040602050305030304" pitchFamily="18" charset="0"/>
              </a:rPr>
              <a:t>directors </a:t>
            </a:r>
            <a:r>
              <a:rPr lang="en-US" sz="6400" b="1" dirty="0">
                <a:solidFill>
                  <a:srgbClr val="FF0000"/>
                </a:solidFill>
                <a:latin typeface="Book Antiqua" panose="02040602050305030304" pitchFamily="18" charset="0"/>
              </a:rPr>
              <a:t>[section </a:t>
            </a:r>
            <a:r>
              <a:rPr lang="en-US" sz="6400" b="1" dirty="0" smtClean="0">
                <a:solidFill>
                  <a:srgbClr val="FF0000"/>
                </a:solidFill>
                <a:latin typeface="Book Antiqua" panose="02040602050305030304" pitchFamily="18" charset="0"/>
              </a:rPr>
              <a:t>176]</a:t>
            </a:r>
            <a:endParaRPr lang="en-US" sz="6400" b="1" dirty="0">
              <a:solidFill>
                <a:srgbClr val="FF0000"/>
              </a:solidFill>
              <a:latin typeface="Book Antiqua" panose="02040602050305030304" pitchFamily="18" charset="0"/>
            </a:endParaRPr>
          </a:p>
          <a:p>
            <a:pPr lvl="0"/>
            <a:r>
              <a:rPr lang="en-US" sz="6400" dirty="0">
                <a:latin typeface="Book Antiqua" panose="02040602050305030304" pitchFamily="18" charset="0"/>
              </a:rPr>
              <a:t>No quorum requirement – if there are not enough directors to form a quorum for filling the casual vacancy</a:t>
            </a:r>
          </a:p>
          <a:p>
            <a:pPr lvl="0"/>
            <a:r>
              <a:rPr lang="en-US" sz="6400" dirty="0" smtClean="0">
                <a:latin typeface="Book Antiqua" panose="02040602050305030304" pitchFamily="18" charset="0"/>
              </a:rPr>
              <a:t>Passing </a:t>
            </a:r>
            <a:r>
              <a:rPr lang="en-US" sz="6400" dirty="0">
                <a:latin typeface="Book Antiqua" panose="02040602050305030304" pitchFamily="18" charset="0"/>
              </a:rPr>
              <a:t>of board resolution </a:t>
            </a:r>
            <a:r>
              <a:rPr lang="en-US" sz="6400" dirty="0" smtClean="0">
                <a:latin typeface="Book Antiqua" panose="02040602050305030304" pitchFamily="18" charset="0"/>
              </a:rPr>
              <a:t>by circulation allowed</a:t>
            </a:r>
          </a:p>
          <a:p>
            <a:pPr marL="0" lvl="0" indent="0">
              <a:buNone/>
            </a:pPr>
            <a:r>
              <a:rPr lang="en-US" sz="6400" b="1" dirty="0">
                <a:solidFill>
                  <a:prstClr val="black"/>
                </a:solidFill>
                <a:latin typeface="Book Antiqua" panose="02040602050305030304" pitchFamily="18" charset="0"/>
              </a:rPr>
              <a:t>Powers of </a:t>
            </a:r>
            <a:r>
              <a:rPr lang="en-US" sz="6400" b="1" dirty="0" smtClean="0">
                <a:solidFill>
                  <a:prstClr val="black"/>
                </a:solidFill>
                <a:latin typeface="Book Antiqua" panose="02040602050305030304" pitchFamily="18" charset="0"/>
              </a:rPr>
              <a:t>director </a:t>
            </a:r>
            <a:r>
              <a:rPr lang="en-US" sz="6400" b="1" dirty="0">
                <a:solidFill>
                  <a:srgbClr val="FF0000"/>
                </a:solidFill>
                <a:latin typeface="Book Antiqua" panose="02040602050305030304" pitchFamily="18" charset="0"/>
              </a:rPr>
              <a:t>[section </a:t>
            </a:r>
            <a:r>
              <a:rPr lang="en-US" sz="6400" b="1" dirty="0" smtClean="0">
                <a:solidFill>
                  <a:srgbClr val="FF0000"/>
                </a:solidFill>
                <a:latin typeface="Book Antiqua" panose="02040602050305030304" pitchFamily="18" charset="0"/>
              </a:rPr>
              <a:t>183]</a:t>
            </a:r>
            <a:endParaRPr lang="en-US" sz="6400" b="1" dirty="0">
              <a:solidFill>
                <a:srgbClr val="FF0000"/>
              </a:solidFill>
              <a:latin typeface="Book Antiqua" panose="02040602050305030304" pitchFamily="18" charset="0"/>
            </a:endParaRPr>
          </a:p>
          <a:p>
            <a:pPr lvl="0"/>
            <a:r>
              <a:rPr lang="en-US" sz="6400" dirty="0">
                <a:solidFill>
                  <a:prstClr val="black"/>
                </a:solidFill>
                <a:latin typeface="Book Antiqua" panose="02040602050305030304" pitchFamily="18" charset="0"/>
              </a:rPr>
              <a:t>Enabling provision added to:</a:t>
            </a:r>
          </a:p>
          <a:p>
            <a:pPr marL="0" lvl="0" indent="0">
              <a:buNone/>
            </a:pPr>
            <a:endParaRPr lang="en-US" sz="6400" dirty="0">
              <a:solidFill>
                <a:prstClr val="black"/>
              </a:solidFill>
              <a:latin typeface="Book Antiqua" panose="02040602050305030304" pitchFamily="18" charset="0"/>
            </a:endParaRPr>
          </a:p>
          <a:p>
            <a:pPr lvl="1"/>
            <a:r>
              <a:rPr lang="en-US" sz="6400" dirty="0">
                <a:solidFill>
                  <a:prstClr val="black"/>
                </a:solidFill>
                <a:latin typeface="Book Antiqua" panose="02040602050305030304" pitchFamily="18" charset="0"/>
              </a:rPr>
              <a:t>specify the limit for incurring capital expenditure on any single item or to dispose of a fixed assets</a:t>
            </a:r>
          </a:p>
          <a:p>
            <a:pPr lvl="1"/>
            <a:endParaRPr lang="en-US" sz="6400" dirty="0">
              <a:solidFill>
                <a:prstClr val="black"/>
              </a:solidFill>
              <a:latin typeface="Book Antiqua" panose="02040602050305030304" pitchFamily="18" charset="0"/>
            </a:endParaRPr>
          </a:p>
          <a:p>
            <a:pPr lvl="1"/>
            <a:r>
              <a:rPr lang="en-US" sz="6400" dirty="0">
                <a:solidFill>
                  <a:prstClr val="black"/>
                </a:solidFill>
                <a:latin typeface="Book Antiqua" panose="02040602050305030304" pitchFamily="18" charset="0"/>
              </a:rPr>
              <a:t>notify the limit for undertaking obligations under leasing contracts</a:t>
            </a:r>
          </a:p>
          <a:p>
            <a:pPr lvl="1"/>
            <a:endParaRPr lang="en-US" sz="6400" dirty="0">
              <a:solidFill>
                <a:prstClr val="black"/>
              </a:solidFill>
              <a:latin typeface="Book Antiqua" panose="02040602050305030304" pitchFamily="18" charset="0"/>
            </a:endParaRPr>
          </a:p>
          <a:p>
            <a:pPr lvl="1"/>
            <a:r>
              <a:rPr lang="en-US" sz="6400" dirty="0">
                <a:solidFill>
                  <a:prstClr val="black"/>
                </a:solidFill>
                <a:latin typeface="Book Antiqua" panose="02040602050305030304" pitchFamily="18" charset="0"/>
              </a:rPr>
              <a:t>specify any other item in the power of the board</a:t>
            </a:r>
          </a:p>
          <a:p>
            <a:pPr marL="0" lvl="0" indent="0">
              <a:buNone/>
            </a:pPr>
            <a:endParaRPr lang="en-US" sz="6400" dirty="0">
              <a:solidFill>
                <a:prstClr val="black"/>
              </a:solidFill>
              <a:latin typeface="Book Antiqua" panose="02040602050305030304" pitchFamily="18" charset="0"/>
            </a:endParaRPr>
          </a:p>
          <a:p>
            <a:pPr lvl="0"/>
            <a:r>
              <a:rPr lang="en-US" sz="6400" dirty="0">
                <a:solidFill>
                  <a:prstClr val="black"/>
                </a:solidFill>
                <a:latin typeface="Book Antiqua" panose="02040602050305030304" pitchFamily="18" charset="0"/>
              </a:rPr>
              <a:t>restriction on a listed company to sale or dispose of the undertaking which may lead to closure of business operation unless here is a viable alternate business plan</a:t>
            </a:r>
          </a:p>
          <a:p>
            <a:pPr lvl="0"/>
            <a:r>
              <a:rPr lang="en-US" sz="6400" dirty="0" smtClean="0">
                <a:solidFill>
                  <a:prstClr val="black"/>
                </a:solidFill>
                <a:latin typeface="Book Antiqua" panose="02040602050305030304" pitchFamily="18" charset="0"/>
              </a:rPr>
              <a:t>directors </a:t>
            </a:r>
            <a:r>
              <a:rPr lang="en-US" sz="6400" dirty="0">
                <a:solidFill>
                  <a:prstClr val="black"/>
                </a:solidFill>
                <a:latin typeface="Book Antiqua" panose="02040602050305030304" pitchFamily="18" charset="0"/>
              </a:rPr>
              <a:t>to act in good faith to promote the objects of the company and the benefits of its members</a:t>
            </a:r>
          </a:p>
          <a:p>
            <a:pPr lvl="0"/>
            <a:endParaRPr lang="en-US" sz="1600" dirty="0">
              <a:latin typeface="Book Antiqua" panose="02040602050305030304" pitchFamily="18" charset="0"/>
            </a:endParaRPr>
          </a:p>
        </p:txBody>
      </p:sp>
      <p:sp>
        <p:nvSpPr>
          <p:cNvPr id="8" name="Slide Number Placeholder 7"/>
          <p:cNvSpPr>
            <a:spLocks noGrp="1"/>
          </p:cNvSpPr>
          <p:nvPr>
            <p:ph type="sldNum" sz="quarter" idx="12"/>
          </p:nvPr>
        </p:nvSpPr>
        <p:spPr/>
        <p:txBody>
          <a:bodyPr/>
          <a:lstStyle/>
          <a:p>
            <a:fld id="{2F270E2E-0E7F-4F8B-A26C-98CE2F063FA9}" type="slidenum">
              <a:rPr lang="en-US" smtClean="0"/>
              <a:t>25</a:t>
            </a:fld>
            <a:endParaRPr lang="en-US"/>
          </a:p>
        </p:txBody>
      </p:sp>
    </p:spTree>
    <p:extLst>
      <p:ext uri="{BB962C8B-B14F-4D97-AF65-F5344CB8AC3E}">
        <p14:creationId xmlns:p14="http://schemas.microsoft.com/office/powerpoint/2010/main" val="654881460"/>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inner_bg1.jpg"/>
          <p:cNvPicPr>
            <a:picLocks noChangeAspect="1"/>
          </p:cNvPicPr>
          <p:nvPr/>
        </p:nvPicPr>
        <p:blipFill>
          <a:blip r:embed="rId2" cstate="print"/>
          <a:stretch>
            <a:fillRect/>
          </a:stretch>
        </p:blipFill>
        <p:spPr>
          <a:xfrm>
            <a:off x="-1457" y="3034"/>
            <a:ext cx="9144019" cy="6854966"/>
          </a:xfrm>
          <a:prstGeom prst="rect">
            <a:avLst/>
          </a:prstGeom>
          <a:noFill/>
          <a:ln>
            <a:noFill/>
          </a:ln>
        </p:spPr>
      </p:pic>
      <p:sp>
        <p:nvSpPr>
          <p:cNvPr id="3" name="Content Placeholder 2"/>
          <p:cNvSpPr>
            <a:spLocks noGrp="1"/>
          </p:cNvSpPr>
          <p:nvPr>
            <p:ph idx="1"/>
          </p:nvPr>
        </p:nvSpPr>
        <p:spPr>
          <a:xfrm>
            <a:off x="457200" y="682766"/>
            <a:ext cx="8229600" cy="6175234"/>
          </a:xfrm>
        </p:spPr>
        <p:txBody>
          <a:bodyPr>
            <a:normAutofit fontScale="85000" lnSpcReduction="10000"/>
          </a:bodyPr>
          <a:lstStyle/>
          <a:p>
            <a:pPr marL="0" indent="0">
              <a:buNone/>
            </a:pPr>
            <a:r>
              <a:rPr lang="en-US" sz="2400" b="1" dirty="0" smtClean="0">
                <a:latin typeface="Book Antiqua" panose="02040602050305030304" pitchFamily="18" charset="0"/>
              </a:rPr>
              <a:t>First chief executive </a:t>
            </a:r>
            <a:r>
              <a:rPr lang="en-US" sz="2400" b="1" dirty="0" smtClean="0">
                <a:solidFill>
                  <a:srgbClr val="FF0000"/>
                </a:solidFill>
                <a:latin typeface="Book Antiqua" panose="02040602050305030304" pitchFamily="18" charset="0"/>
              </a:rPr>
              <a:t>[section 186]</a:t>
            </a:r>
          </a:p>
          <a:p>
            <a:pPr marL="0" indent="0">
              <a:buNone/>
            </a:pPr>
            <a:endParaRPr lang="en-US" sz="1600" b="1" dirty="0" smtClean="0">
              <a:latin typeface="Book Antiqua" panose="02040602050305030304" pitchFamily="18" charset="0"/>
            </a:endParaRPr>
          </a:p>
          <a:p>
            <a:pPr lvl="0"/>
            <a:r>
              <a:rPr lang="en-US" sz="1900" dirty="0">
                <a:latin typeface="Book Antiqua" panose="02040602050305030304" pitchFamily="18" charset="0"/>
              </a:rPr>
              <a:t>Must be appointed at the time of incorporation</a:t>
            </a:r>
          </a:p>
          <a:p>
            <a:pPr lvl="0"/>
            <a:r>
              <a:rPr lang="en-US" sz="1900" dirty="0" smtClean="0">
                <a:latin typeface="Book Antiqua" panose="02040602050305030304" pitchFamily="18" charset="0"/>
              </a:rPr>
              <a:t>Government </a:t>
            </a:r>
            <a:r>
              <a:rPr lang="en-US" sz="1900" dirty="0">
                <a:latin typeface="Book Antiqua" panose="02040602050305030304" pitchFamily="18" charset="0"/>
              </a:rPr>
              <a:t>shall have the power to nominate its chief executive where majority of the directors are nominated by Government</a:t>
            </a:r>
          </a:p>
          <a:p>
            <a:pPr lvl="0"/>
            <a:r>
              <a:rPr lang="en-US" sz="1900" dirty="0" smtClean="0">
                <a:latin typeface="Book Antiqua" panose="02040602050305030304" pitchFamily="18" charset="0"/>
              </a:rPr>
              <a:t>The </a:t>
            </a:r>
            <a:r>
              <a:rPr lang="en-US" sz="1900" dirty="0">
                <a:latin typeface="Book Antiqua" panose="02040602050305030304" pitchFamily="18" charset="0"/>
              </a:rPr>
              <a:t>person appointed against the casual vacancy shall hold office till the next </a:t>
            </a:r>
            <a:r>
              <a:rPr lang="en-US" sz="1900" dirty="0" smtClean="0">
                <a:latin typeface="Book Antiqua" panose="02040602050305030304" pitchFamily="18" charset="0"/>
              </a:rPr>
              <a:t>election</a:t>
            </a:r>
          </a:p>
          <a:p>
            <a:pPr marL="0" lvl="0" indent="0" algn="ctr">
              <a:buNone/>
            </a:pPr>
            <a:endParaRPr lang="en-US" sz="2000" b="1" dirty="0" smtClean="0">
              <a:solidFill>
                <a:srgbClr val="00B050"/>
              </a:solidFill>
              <a:latin typeface="Book Antiqua" panose="02040602050305030304" pitchFamily="18" charset="0"/>
              <a:ea typeface="+mj-ea"/>
              <a:cs typeface="+mj-cs"/>
            </a:endParaRPr>
          </a:p>
          <a:p>
            <a:pPr marL="0" lvl="0" indent="0" algn="ctr">
              <a:buNone/>
            </a:pPr>
            <a:r>
              <a:rPr lang="en-US" sz="2000" b="1" dirty="0" smtClean="0">
                <a:solidFill>
                  <a:srgbClr val="00B050"/>
                </a:solidFill>
                <a:latin typeface="Book Antiqua" panose="02040602050305030304" pitchFamily="18" charset="0"/>
                <a:ea typeface="+mj-ea"/>
                <a:cs typeface="+mj-cs"/>
              </a:rPr>
              <a:t>CHAIRMAN </a:t>
            </a:r>
            <a:r>
              <a:rPr lang="en-US" sz="2000" b="1" dirty="0">
                <a:solidFill>
                  <a:srgbClr val="00B050"/>
                </a:solidFill>
                <a:latin typeface="Book Antiqua" panose="02040602050305030304" pitchFamily="18" charset="0"/>
                <a:ea typeface="+mj-ea"/>
                <a:cs typeface="+mj-cs"/>
              </a:rPr>
              <a:t>IN A LISTED </a:t>
            </a:r>
            <a:r>
              <a:rPr lang="en-US" sz="2000" b="1" dirty="0" smtClean="0">
                <a:solidFill>
                  <a:srgbClr val="00B050"/>
                </a:solidFill>
                <a:latin typeface="Book Antiqua" panose="02040602050305030304" pitchFamily="18" charset="0"/>
                <a:ea typeface="+mj-ea"/>
                <a:cs typeface="+mj-cs"/>
              </a:rPr>
              <a:t>COMPANY</a:t>
            </a:r>
          </a:p>
          <a:p>
            <a:pPr marL="0" lvl="0" indent="0" algn="ctr">
              <a:buNone/>
            </a:pPr>
            <a:r>
              <a:rPr lang="en-US" sz="2000" b="1" dirty="0" smtClean="0">
                <a:solidFill>
                  <a:srgbClr val="FF0000"/>
                </a:solidFill>
                <a:latin typeface="Book Antiqua" panose="02040602050305030304" pitchFamily="18" charset="0"/>
                <a:ea typeface="+mj-ea"/>
                <a:cs typeface="+mj-cs"/>
              </a:rPr>
              <a:t>[section 192]</a:t>
            </a:r>
          </a:p>
          <a:p>
            <a:pPr lvl="0"/>
            <a:r>
              <a:rPr lang="en-US" sz="2200" dirty="0">
                <a:solidFill>
                  <a:prstClr val="black"/>
                </a:solidFill>
                <a:latin typeface="Book Antiqua" panose="02040602050305030304" pitchFamily="18" charset="0"/>
              </a:rPr>
              <a:t>To be appointed within 14 days from the date of election, from amongst non-executive directors</a:t>
            </a:r>
          </a:p>
          <a:p>
            <a:pPr lvl="0"/>
            <a:endParaRPr lang="en-US" sz="2200" dirty="0">
              <a:solidFill>
                <a:prstClr val="black"/>
              </a:solidFill>
              <a:latin typeface="Book Antiqua" panose="02040602050305030304" pitchFamily="18" charset="0"/>
            </a:endParaRPr>
          </a:p>
          <a:p>
            <a:pPr lvl="0"/>
            <a:r>
              <a:rPr lang="en-US" sz="2200" dirty="0">
                <a:solidFill>
                  <a:prstClr val="black"/>
                </a:solidFill>
                <a:latin typeface="Book Antiqua" panose="02040602050305030304" pitchFamily="18" charset="0"/>
              </a:rPr>
              <a:t>Chairman and CEO shall not be the same person</a:t>
            </a:r>
          </a:p>
          <a:p>
            <a:pPr lvl="0"/>
            <a:endParaRPr lang="en-US" sz="2200" dirty="0">
              <a:solidFill>
                <a:prstClr val="black"/>
              </a:solidFill>
              <a:latin typeface="Book Antiqua" panose="02040602050305030304" pitchFamily="18" charset="0"/>
            </a:endParaRPr>
          </a:p>
          <a:p>
            <a:pPr lvl="0"/>
            <a:r>
              <a:rPr lang="en-US" sz="2200" dirty="0">
                <a:solidFill>
                  <a:prstClr val="black"/>
                </a:solidFill>
                <a:latin typeface="Book Antiqua" panose="02040602050305030304" pitchFamily="18" charset="0"/>
              </a:rPr>
              <a:t>Board shall define respective role and responsibilities of chairman and CEO</a:t>
            </a:r>
          </a:p>
          <a:p>
            <a:pPr lvl="0"/>
            <a:endParaRPr lang="en-US" sz="2200" dirty="0">
              <a:solidFill>
                <a:prstClr val="black"/>
              </a:solidFill>
              <a:latin typeface="Book Antiqua" panose="02040602050305030304" pitchFamily="18" charset="0"/>
            </a:endParaRPr>
          </a:p>
          <a:p>
            <a:pPr lvl="0"/>
            <a:r>
              <a:rPr lang="en-US" sz="2200" dirty="0">
                <a:solidFill>
                  <a:prstClr val="black"/>
                </a:solidFill>
                <a:latin typeface="Book Antiqua" panose="02040602050305030304" pitchFamily="18" charset="0"/>
              </a:rPr>
              <a:t>Chairman to be the leader and ensure the board to play an effective role</a:t>
            </a:r>
          </a:p>
          <a:p>
            <a:pPr lvl="0"/>
            <a:endParaRPr lang="en-US" sz="2200" dirty="0">
              <a:solidFill>
                <a:prstClr val="black"/>
              </a:solidFill>
              <a:latin typeface="Book Antiqua" panose="02040602050305030304" pitchFamily="18" charset="0"/>
            </a:endParaRPr>
          </a:p>
          <a:p>
            <a:pPr lvl="0"/>
            <a:r>
              <a:rPr lang="en-US" sz="2200" dirty="0">
                <a:solidFill>
                  <a:prstClr val="black"/>
                </a:solidFill>
                <a:latin typeface="Book Antiqua" panose="02040602050305030304" pitchFamily="18" charset="0"/>
              </a:rPr>
              <a:t>Every financial statement shall contain a review report by the chairman on overall performance of the company and effectiveness of the board</a:t>
            </a:r>
          </a:p>
          <a:p>
            <a:pPr marL="0" lvl="0" indent="0" algn="ctr">
              <a:buNone/>
            </a:pPr>
            <a:endParaRPr lang="en-US" sz="2000" b="1" dirty="0" smtClean="0">
              <a:solidFill>
                <a:srgbClr val="00B050"/>
              </a:solidFill>
              <a:latin typeface="Book Antiqua" panose="02040602050305030304" pitchFamily="18" charset="0"/>
              <a:ea typeface="+mj-ea"/>
              <a:cs typeface="+mj-cs"/>
            </a:endParaRPr>
          </a:p>
          <a:p>
            <a:pPr marL="0" lvl="0" indent="0" algn="ctr">
              <a:buNone/>
            </a:pPr>
            <a:endParaRPr lang="en-US" sz="1600" dirty="0">
              <a:latin typeface="Book Antiqua" panose="02040602050305030304" pitchFamily="18" charset="0"/>
            </a:endParaRPr>
          </a:p>
        </p:txBody>
      </p:sp>
      <p:sp>
        <p:nvSpPr>
          <p:cNvPr id="2" name="Title 1"/>
          <p:cNvSpPr>
            <a:spLocks noGrp="1"/>
          </p:cNvSpPr>
          <p:nvPr>
            <p:ph type="title"/>
          </p:nvPr>
        </p:nvSpPr>
        <p:spPr>
          <a:xfrm>
            <a:off x="457200" y="152400"/>
            <a:ext cx="8229600" cy="381000"/>
          </a:xfrm>
        </p:spPr>
        <p:txBody>
          <a:bodyPr>
            <a:normAutofit fontScale="90000"/>
          </a:bodyPr>
          <a:lstStyle/>
          <a:p>
            <a:r>
              <a:rPr lang="en-US" sz="2000" b="1" dirty="0">
                <a:solidFill>
                  <a:srgbClr val="00B050"/>
                </a:solidFill>
                <a:latin typeface="Book Antiqua" panose="02040602050305030304" pitchFamily="18" charset="0"/>
              </a:rPr>
              <a:t>DIECTORS</a:t>
            </a:r>
            <a:endParaRPr lang="en-AU" sz="2000" b="1" dirty="0">
              <a:solidFill>
                <a:srgbClr val="00B050"/>
              </a:solidFill>
              <a:latin typeface="Book Antiqua" panose="02040602050305030304" pitchFamily="18" charset="0"/>
            </a:endParaRPr>
          </a:p>
        </p:txBody>
      </p:sp>
      <p:sp>
        <p:nvSpPr>
          <p:cNvPr id="8" name="Slide Number Placeholder 7"/>
          <p:cNvSpPr>
            <a:spLocks noGrp="1"/>
          </p:cNvSpPr>
          <p:nvPr>
            <p:ph type="sldNum" sz="quarter" idx="12"/>
          </p:nvPr>
        </p:nvSpPr>
        <p:spPr/>
        <p:txBody>
          <a:bodyPr/>
          <a:lstStyle/>
          <a:p>
            <a:fld id="{2F270E2E-0E7F-4F8B-A26C-98CE2F063FA9}" type="slidenum">
              <a:rPr lang="en-US" smtClean="0"/>
              <a:t>26</a:t>
            </a:fld>
            <a:endParaRPr lang="en-US"/>
          </a:p>
        </p:txBody>
      </p:sp>
    </p:spTree>
    <p:extLst>
      <p:ext uri="{BB962C8B-B14F-4D97-AF65-F5344CB8AC3E}">
        <p14:creationId xmlns:p14="http://schemas.microsoft.com/office/powerpoint/2010/main" val="3475142857"/>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inner_bg1.jpg"/>
          <p:cNvPicPr>
            <a:picLocks noChangeAspect="1"/>
          </p:cNvPicPr>
          <p:nvPr/>
        </p:nvPicPr>
        <p:blipFill>
          <a:blip r:embed="rId2" cstate="print"/>
          <a:stretch>
            <a:fillRect/>
          </a:stretch>
        </p:blipFill>
        <p:spPr>
          <a:xfrm>
            <a:off x="1" y="1524"/>
            <a:ext cx="9144019" cy="6854966"/>
          </a:xfrm>
          <a:prstGeom prst="rect">
            <a:avLst/>
          </a:prstGeom>
          <a:noFill/>
          <a:ln>
            <a:noFill/>
          </a:ln>
        </p:spPr>
      </p:pic>
      <p:sp>
        <p:nvSpPr>
          <p:cNvPr id="2" name="Title 1"/>
          <p:cNvSpPr>
            <a:spLocks noGrp="1"/>
          </p:cNvSpPr>
          <p:nvPr>
            <p:ph type="title"/>
          </p:nvPr>
        </p:nvSpPr>
        <p:spPr>
          <a:xfrm>
            <a:off x="457200" y="152400"/>
            <a:ext cx="8229600" cy="792162"/>
          </a:xfrm>
        </p:spPr>
        <p:txBody>
          <a:bodyPr>
            <a:normAutofit/>
          </a:bodyPr>
          <a:lstStyle/>
          <a:p>
            <a:r>
              <a:rPr lang="en-US" sz="2000" b="1" dirty="0">
                <a:solidFill>
                  <a:srgbClr val="00B050"/>
                </a:solidFill>
                <a:latin typeface="Book Antiqua" panose="02040602050305030304" pitchFamily="18" charset="0"/>
              </a:rPr>
              <a:t>LOANS TO </a:t>
            </a:r>
            <a:r>
              <a:rPr lang="en-US" sz="2000" b="1" dirty="0" smtClean="0">
                <a:solidFill>
                  <a:srgbClr val="00B050"/>
                </a:solidFill>
                <a:latin typeface="Book Antiqua" panose="02040602050305030304" pitchFamily="18" charset="0"/>
              </a:rPr>
              <a:t>DIRECTORS</a:t>
            </a:r>
            <a:br>
              <a:rPr lang="en-US" sz="2000" b="1" dirty="0" smtClean="0">
                <a:solidFill>
                  <a:srgbClr val="00B050"/>
                </a:solidFill>
                <a:latin typeface="Book Antiqua" panose="02040602050305030304" pitchFamily="18" charset="0"/>
              </a:rPr>
            </a:br>
            <a:r>
              <a:rPr lang="en-US" sz="2000" b="1" dirty="0" smtClean="0">
                <a:solidFill>
                  <a:srgbClr val="C00000"/>
                </a:solidFill>
                <a:latin typeface="Book Antiqua" panose="02040602050305030304" pitchFamily="18" charset="0"/>
              </a:rPr>
              <a:t>( Section 182) </a:t>
            </a:r>
            <a:endParaRPr lang="en-US" sz="2000" b="1" dirty="0">
              <a:solidFill>
                <a:srgbClr val="C00000"/>
              </a:solidFill>
              <a:latin typeface="Book Antiqua" panose="02040602050305030304" pitchFamily="18" charset="0"/>
            </a:endParaRPr>
          </a:p>
        </p:txBody>
      </p:sp>
      <p:sp>
        <p:nvSpPr>
          <p:cNvPr id="3" name="Content Placeholder 2"/>
          <p:cNvSpPr>
            <a:spLocks noGrp="1"/>
          </p:cNvSpPr>
          <p:nvPr>
            <p:ph idx="1"/>
          </p:nvPr>
        </p:nvSpPr>
        <p:spPr>
          <a:xfrm>
            <a:off x="381000" y="838200"/>
            <a:ext cx="8229600" cy="5562600"/>
          </a:xfrm>
        </p:spPr>
        <p:txBody>
          <a:bodyPr>
            <a:normAutofit fontScale="92500" lnSpcReduction="10000"/>
          </a:bodyPr>
          <a:lstStyle/>
          <a:p>
            <a:pPr marL="0" indent="0">
              <a:buNone/>
            </a:pPr>
            <a:r>
              <a:rPr lang="en-US" sz="2400" b="1" dirty="0">
                <a:latin typeface="Book Antiqua" panose="02040602050305030304" pitchFamily="18" charset="0"/>
              </a:rPr>
              <a:t>   </a:t>
            </a:r>
            <a:r>
              <a:rPr lang="en-US" sz="2400" dirty="0" smtClean="0">
                <a:latin typeface="Book Antiqua" panose="02040602050305030304" pitchFamily="18" charset="0"/>
              </a:rPr>
              <a:t>Except for listed companies, no approval of Commission for loan to directors and the directors of its holding company. </a:t>
            </a:r>
          </a:p>
          <a:p>
            <a:pPr marL="0" indent="0" algn="ctr">
              <a:buNone/>
            </a:pPr>
            <a:r>
              <a:rPr lang="en-US" sz="2400" b="1" dirty="0">
                <a:solidFill>
                  <a:srgbClr val="00B050"/>
                </a:solidFill>
                <a:latin typeface="Book Antiqua" panose="02040602050305030304" pitchFamily="18" charset="0"/>
                <a:ea typeface="+mj-ea"/>
                <a:cs typeface="+mj-cs"/>
              </a:rPr>
              <a:t>INVESTMENTS IN ASSOCIATED COMPANIES AND UNDERTAKING </a:t>
            </a:r>
            <a:r>
              <a:rPr lang="en-US" sz="2000" b="1" dirty="0" smtClean="0">
                <a:solidFill>
                  <a:srgbClr val="FF0000"/>
                </a:solidFill>
                <a:latin typeface="Book Antiqua" panose="02040602050305030304" pitchFamily="18" charset="0"/>
                <a:ea typeface="+mj-ea"/>
                <a:cs typeface="+mj-cs"/>
              </a:rPr>
              <a:t>[section 199]</a:t>
            </a:r>
          </a:p>
          <a:p>
            <a:pPr lvl="0"/>
            <a:r>
              <a:rPr lang="en-US" sz="2000" dirty="0">
                <a:solidFill>
                  <a:prstClr val="black"/>
                </a:solidFill>
                <a:latin typeface="Book Antiqua" panose="02040602050305030304" pitchFamily="18" charset="0"/>
              </a:rPr>
              <a:t>“Guarantees” have also been included to the description of “loan to associated companies”</a:t>
            </a:r>
          </a:p>
          <a:p>
            <a:pPr lvl="0"/>
            <a:endParaRPr lang="en-US" sz="1200" dirty="0">
              <a:solidFill>
                <a:prstClr val="black"/>
              </a:solidFill>
              <a:latin typeface="Book Antiqua" panose="02040602050305030304" pitchFamily="18" charset="0"/>
            </a:endParaRPr>
          </a:p>
          <a:p>
            <a:pPr lvl="0"/>
            <a:r>
              <a:rPr lang="en-US" sz="2000" dirty="0">
                <a:solidFill>
                  <a:prstClr val="black"/>
                </a:solidFill>
                <a:latin typeface="Book Antiqua" panose="02040602050305030304" pitchFamily="18" charset="0"/>
              </a:rPr>
              <a:t>Agreement mandatory specifying the nature, purpose, period of the loan, rate of return, fees or commission, repayment schedule for principal and return, penalty clause in case of default or late repayments and security for the loan (if any)</a:t>
            </a:r>
          </a:p>
          <a:p>
            <a:pPr lvl="0"/>
            <a:endParaRPr lang="en-US" sz="1100" dirty="0">
              <a:solidFill>
                <a:prstClr val="black"/>
              </a:solidFill>
              <a:latin typeface="Book Antiqua" panose="02040602050305030304" pitchFamily="18" charset="0"/>
            </a:endParaRPr>
          </a:p>
          <a:p>
            <a:pPr lvl="0"/>
            <a:r>
              <a:rPr lang="en-US" sz="2000" dirty="0">
                <a:solidFill>
                  <a:prstClr val="black"/>
                </a:solidFill>
                <a:latin typeface="Book Antiqua" panose="02040602050305030304" pitchFamily="18" charset="0"/>
              </a:rPr>
              <a:t>Parameters for return on investment stated</a:t>
            </a:r>
            <a:r>
              <a:rPr lang="en-AU" sz="2000" dirty="0">
                <a:solidFill>
                  <a:prstClr val="black"/>
                </a:solidFill>
                <a:latin typeface="Book Antiqua" panose="02040602050305030304" pitchFamily="18" charset="0"/>
              </a:rPr>
              <a:t> - </a:t>
            </a:r>
            <a:r>
              <a:rPr lang="en-US" sz="2000" dirty="0">
                <a:solidFill>
                  <a:prstClr val="black"/>
                </a:solidFill>
                <a:latin typeface="Book Antiqua" panose="02040602050305030304" pitchFamily="18" charset="0"/>
              </a:rPr>
              <a:t>shall not be less than the borrowing cost or the rate as may be specified by the Commission </a:t>
            </a:r>
          </a:p>
          <a:p>
            <a:pPr lvl="0"/>
            <a:endParaRPr lang="en-US" sz="1100" dirty="0">
              <a:solidFill>
                <a:prstClr val="black"/>
              </a:solidFill>
              <a:latin typeface="Book Antiqua" panose="02040602050305030304" pitchFamily="18" charset="0"/>
            </a:endParaRPr>
          </a:p>
          <a:p>
            <a:pPr lvl="0"/>
            <a:r>
              <a:rPr lang="en-US" sz="2000" dirty="0">
                <a:solidFill>
                  <a:prstClr val="black"/>
                </a:solidFill>
                <a:latin typeface="Book Antiqua" panose="02040602050305030304" pitchFamily="18" charset="0"/>
              </a:rPr>
              <a:t>Directors to certify that investment made after due diligence and financial health of the borrowing company for the repayment of loan</a:t>
            </a:r>
          </a:p>
          <a:p>
            <a:pPr lvl="0"/>
            <a:endParaRPr lang="en-US" sz="1100" dirty="0">
              <a:solidFill>
                <a:prstClr val="black"/>
              </a:solidFill>
              <a:latin typeface="Book Antiqua" panose="02040602050305030304" pitchFamily="18" charset="0"/>
            </a:endParaRPr>
          </a:p>
          <a:p>
            <a:pPr lvl="0"/>
            <a:r>
              <a:rPr lang="en-US" sz="2000" dirty="0">
                <a:solidFill>
                  <a:prstClr val="black"/>
                </a:solidFill>
                <a:latin typeface="Book Antiqua" panose="02040602050305030304" pitchFamily="18" charset="0"/>
              </a:rPr>
              <a:t>Provision for amendment to the investment or nature </a:t>
            </a:r>
          </a:p>
          <a:p>
            <a:pPr marL="0" lvl="0" indent="0">
              <a:buNone/>
            </a:pPr>
            <a:r>
              <a:rPr lang="en-US" sz="2000" dirty="0">
                <a:solidFill>
                  <a:prstClr val="black"/>
                </a:solidFill>
                <a:latin typeface="Book Antiqua" panose="02040602050305030304" pitchFamily="18" charset="0"/>
              </a:rPr>
              <a:t>      thereof stated</a:t>
            </a:r>
          </a:p>
          <a:p>
            <a:pPr marL="0" indent="0" algn="ctr">
              <a:buNone/>
            </a:pPr>
            <a:endParaRPr lang="en-US" sz="2400" dirty="0" smtClean="0">
              <a:latin typeface="Book Antiqua" panose="02040602050305030304" pitchFamily="18" charset="0"/>
            </a:endParaRPr>
          </a:p>
          <a:p>
            <a:pPr lvl="0"/>
            <a:endParaRPr lang="en-US" sz="2400" dirty="0">
              <a:latin typeface="Book Antiqua" panose="02040602050305030304" pitchFamily="18" charset="0"/>
            </a:endParaRPr>
          </a:p>
        </p:txBody>
      </p:sp>
      <p:sp>
        <p:nvSpPr>
          <p:cNvPr id="8" name="Slide Number Placeholder 7"/>
          <p:cNvSpPr>
            <a:spLocks noGrp="1"/>
          </p:cNvSpPr>
          <p:nvPr>
            <p:ph type="sldNum" sz="quarter" idx="12"/>
          </p:nvPr>
        </p:nvSpPr>
        <p:spPr/>
        <p:txBody>
          <a:bodyPr/>
          <a:lstStyle/>
          <a:p>
            <a:fld id="{2F270E2E-0E7F-4F8B-A26C-98CE2F063FA9}" type="slidenum">
              <a:rPr lang="en-US" smtClean="0"/>
              <a:t>27</a:t>
            </a:fld>
            <a:endParaRPr lang="en-US"/>
          </a:p>
        </p:txBody>
      </p:sp>
    </p:spTree>
    <p:extLst>
      <p:ext uri="{BB962C8B-B14F-4D97-AF65-F5344CB8AC3E}">
        <p14:creationId xmlns:p14="http://schemas.microsoft.com/office/powerpoint/2010/main" val="1931619674"/>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inner_bg1.jpg"/>
          <p:cNvPicPr>
            <a:picLocks noChangeAspect="1"/>
          </p:cNvPicPr>
          <p:nvPr/>
        </p:nvPicPr>
        <p:blipFill>
          <a:blip r:embed="rId2" cstate="print"/>
          <a:stretch>
            <a:fillRect/>
          </a:stretch>
        </p:blipFill>
        <p:spPr>
          <a:xfrm>
            <a:off x="1" y="1524"/>
            <a:ext cx="9144019" cy="6854966"/>
          </a:xfrm>
          <a:prstGeom prst="rect">
            <a:avLst/>
          </a:prstGeom>
          <a:noFill/>
          <a:ln>
            <a:noFill/>
          </a:ln>
        </p:spPr>
      </p:pic>
      <p:sp>
        <p:nvSpPr>
          <p:cNvPr id="3" name="Content Placeholder 2"/>
          <p:cNvSpPr>
            <a:spLocks noGrp="1"/>
          </p:cNvSpPr>
          <p:nvPr>
            <p:ph idx="1"/>
          </p:nvPr>
        </p:nvSpPr>
        <p:spPr>
          <a:xfrm>
            <a:off x="457200" y="237292"/>
            <a:ext cx="8229600" cy="6468308"/>
          </a:xfrm>
        </p:spPr>
        <p:txBody>
          <a:bodyPr>
            <a:normAutofit fontScale="77500" lnSpcReduction="20000"/>
          </a:bodyPr>
          <a:lstStyle/>
          <a:p>
            <a:pPr marL="0" indent="0" algn="ctr">
              <a:spcBef>
                <a:spcPct val="0"/>
              </a:spcBef>
              <a:buNone/>
            </a:pPr>
            <a:r>
              <a:rPr lang="en-US" sz="2600" b="1" dirty="0">
                <a:solidFill>
                  <a:srgbClr val="00B050"/>
                </a:solidFill>
                <a:latin typeface="Book Antiqua" panose="02040602050305030304" pitchFamily="18" charset="0"/>
                <a:ea typeface="+mj-ea"/>
                <a:cs typeface="+mj-cs"/>
              </a:rPr>
              <a:t>RELATED PARTY </a:t>
            </a:r>
            <a:r>
              <a:rPr lang="en-US" sz="2600" b="1" dirty="0" smtClean="0">
                <a:solidFill>
                  <a:srgbClr val="00B050"/>
                </a:solidFill>
                <a:latin typeface="Book Antiqua" panose="02040602050305030304" pitchFamily="18" charset="0"/>
                <a:ea typeface="+mj-ea"/>
                <a:cs typeface="+mj-cs"/>
              </a:rPr>
              <a:t>TRANSACTIONS</a:t>
            </a:r>
          </a:p>
          <a:p>
            <a:pPr marL="0" indent="0" algn="ctr">
              <a:spcBef>
                <a:spcPct val="0"/>
              </a:spcBef>
              <a:buNone/>
            </a:pPr>
            <a:r>
              <a:rPr lang="en-US" sz="2600" b="1" dirty="0" smtClean="0">
                <a:solidFill>
                  <a:srgbClr val="C00000"/>
                </a:solidFill>
                <a:latin typeface="Book Antiqua" panose="02040602050305030304" pitchFamily="18" charset="0"/>
                <a:ea typeface="+mj-ea"/>
                <a:cs typeface="+mj-cs"/>
              </a:rPr>
              <a:t>( Section 208)</a:t>
            </a:r>
            <a:endParaRPr lang="en-AU" sz="2600" b="1" dirty="0">
              <a:solidFill>
                <a:srgbClr val="C00000"/>
              </a:solidFill>
              <a:latin typeface="Book Antiqua" panose="02040602050305030304" pitchFamily="18" charset="0"/>
              <a:ea typeface="+mj-ea"/>
              <a:cs typeface="+mj-cs"/>
            </a:endParaRPr>
          </a:p>
          <a:p>
            <a:pPr marL="0" indent="0">
              <a:buNone/>
            </a:pPr>
            <a:endParaRPr lang="en-AU" sz="1500" dirty="0">
              <a:latin typeface="Book Antiqua" panose="02040602050305030304" pitchFamily="18" charset="0"/>
            </a:endParaRPr>
          </a:p>
          <a:p>
            <a:pPr lvl="0"/>
            <a:r>
              <a:rPr lang="en-US" dirty="0">
                <a:latin typeface="Book Antiqua" panose="02040602050305030304" pitchFamily="18" charset="0"/>
              </a:rPr>
              <a:t>New provision has been introduced whereby the term “related party” has been elaborately described and a mechanism provided to have a check and balance on related party transactions undertaken by the companies.</a:t>
            </a:r>
            <a:endParaRPr lang="en-AU" dirty="0">
              <a:latin typeface="Book Antiqua" panose="02040602050305030304" pitchFamily="18" charset="0"/>
            </a:endParaRPr>
          </a:p>
          <a:p>
            <a:pPr marL="0" indent="0">
              <a:buNone/>
            </a:pPr>
            <a:endParaRPr lang="en-AU" sz="1500" dirty="0">
              <a:latin typeface="Book Antiqua" panose="02040602050305030304" pitchFamily="18" charset="0"/>
            </a:endParaRPr>
          </a:p>
          <a:p>
            <a:pPr marL="0" indent="0" algn="ctr">
              <a:spcBef>
                <a:spcPct val="0"/>
              </a:spcBef>
              <a:buNone/>
            </a:pPr>
            <a:r>
              <a:rPr lang="en-US" sz="2600" b="1" dirty="0">
                <a:solidFill>
                  <a:srgbClr val="00B050"/>
                </a:solidFill>
                <a:latin typeface="Book Antiqua" panose="02040602050305030304" pitchFamily="18" charset="0"/>
                <a:ea typeface="+mj-ea"/>
                <a:cs typeface="+mj-cs"/>
              </a:rPr>
              <a:t>CLASSIFICATION OF </a:t>
            </a:r>
            <a:r>
              <a:rPr lang="en-US" sz="2600" b="1" dirty="0" smtClean="0">
                <a:solidFill>
                  <a:srgbClr val="00B050"/>
                </a:solidFill>
                <a:latin typeface="Book Antiqua" panose="02040602050305030304" pitchFamily="18" charset="0"/>
                <a:ea typeface="+mj-ea"/>
                <a:cs typeface="+mj-cs"/>
              </a:rPr>
              <a:t>COMPANIES</a:t>
            </a:r>
          </a:p>
          <a:p>
            <a:pPr marL="0" indent="0" algn="ctr">
              <a:spcBef>
                <a:spcPct val="0"/>
              </a:spcBef>
              <a:buNone/>
            </a:pPr>
            <a:r>
              <a:rPr lang="en-US" sz="2600" b="1" dirty="0" smtClean="0">
                <a:solidFill>
                  <a:srgbClr val="C00000"/>
                </a:solidFill>
                <a:latin typeface="Book Antiqua" panose="02040602050305030304" pitchFamily="18" charset="0"/>
                <a:ea typeface="+mj-ea"/>
                <a:cs typeface="+mj-cs"/>
              </a:rPr>
              <a:t>( Section 224)</a:t>
            </a:r>
            <a:endParaRPr lang="en-US" sz="2600" b="1" dirty="0">
              <a:solidFill>
                <a:srgbClr val="C00000"/>
              </a:solidFill>
              <a:latin typeface="Book Antiqua" panose="02040602050305030304" pitchFamily="18" charset="0"/>
              <a:ea typeface="+mj-ea"/>
              <a:cs typeface="+mj-cs"/>
            </a:endParaRPr>
          </a:p>
          <a:p>
            <a:pPr marL="0" indent="0">
              <a:buNone/>
            </a:pPr>
            <a:r>
              <a:rPr lang="en-US" b="1" dirty="0" smtClean="0">
                <a:latin typeface="Book Antiqua" panose="02040602050305030304" pitchFamily="18" charset="0"/>
              </a:rPr>
              <a:t>(</a:t>
            </a:r>
            <a:r>
              <a:rPr lang="en-US" b="1" dirty="0">
                <a:latin typeface="Book Antiqua" panose="02040602050305030304" pitchFamily="18" charset="0"/>
              </a:rPr>
              <a:t>details given in the Third Schedule</a:t>
            </a:r>
            <a:r>
              <a:rPr lang="en-US" b="1" dirty="0" smtClean="0">
                <a:latin typeface="Book Antiqua" panose="02040602050305030304" pitchFamily="18" charset="0"/>
              </a:rPr>
              <a:t>)</a:t>
            </a:r>
            <a:endParaRPr lang="en-AU" dirty="0">
              <a:solidFill>
                <a:srgbClr val="00B050"/>
              </a:solidFill>
              <a:latin typeface="Book Antiqua" panose="02040602050305030304" pitchFamily="18" charset="0"/>
            </a:endParaRPr>
          </a:p>
          <a:p>
            <a:pPr marL="0" indent="0">
              <a:buNone/>
            </a:pPr>
            <a:endParaRPr lang="en-AU" sz="1500" dirty="0">
              <a:latin typeface="Book Antiqua" panose="02040602050305030304" pitchFamily="18" charset="0"/>
            </a:endParaRPr>
          </a:p>
          <a:p>
            <a:r>
              <a:rPr lang="en-US" dirty="0">
                <a:latin typeface="Book Antiqua" panose="02040602050305030304" pitchFamily="18" charset="0"/>
              </a:rPr>
              <a:t>Different categories of companies have been prescribed for the purpose of </a:t>
            </a:r>
            <a:r>
              <a:rPr lang="en-US" dirty="0" smtClean="0">
                <a:latin typeface="Book Antiqua" panose="02040602050305030304" pitchFamily="18" charset="0"/>
              </a:rPr>
              <a:t>Ordinance pertaining </a:t>
            </a:r>
            <a:r>
              <a:rPr lang="en-US" dirty="0">
                <a:latin typeface="Book Antiqua" panose="02040602050305030304" pitchFamily="18" charset="0"/>
              </a:rPr>
              <a:t>to preparation and audit of financial </a:t>
            </a:r>
            <a:r>
              <a:rPr lang="en-US" dirty="0" smtClean="0">
                <a:latin typeface="Book Antiqua" panose="02040602050305030304" pitchFamily="18" charset="0"/>
              </a:rPr>
              <a:t>statements:</a:t>
            </a:r>
          </a:p>
          <a:p>
            <a:pPr marL="0" indent="0">
              <a:buNone/>
            </a:pPr>
            <a:r>
              <a:rPr lang="en-US" b="1" dirty="0">
                <a:latin typeface="Book Antiqua" panose="02040602050305030304" pitchFamily="18" charset="0"/>
              </a:rPr>
              <a:t> </a:t>
            </a:r>
            <a:endParaRPr lang="en-US" b="1" dirty="0" smtClean="0">
              <a:latin typeface="Book Antiqua" panose="02040602050305030304" pitchFamily="18" charset="0"/>
            </a:endParaRPr>
          </a:p>
          <a:p>
            <a:pPr marL="857250" lvl="1" indent="-457200">
              <a:buFont typeface="Wingdings" panose="05000000000000000000" pitchFamily="2" charset="2"/>
              <a:buChar char="Ø"/>
            </a:pPr>
            <a:r>
              <a:rPr lang="en-US" b="1" dirty="0">
                <a:latin typeface="Book Antiqua" panose="02040602050305030304" pitchFamily="18" charset="0"/>
              </a:rPr>
              <a:t>Small Sized Company (SSC)</a:t>
            </a:r>
            <a:endParaRPr lang="en-AU" dirty="0">
              <a:latin typeface="Book Antiqua" panose="02040602050305030304" pitchFamily="18" charset="0"/>
            </a:endParaRPr>
          </a:p>
          <a:p>
            <a:pPr marL="857250" lvl="1" indent="-457200">
              <a:buFont typeface="Wingdings" panose="05000000000000000000" pitchFamily="2" charset="2"/>
              <a:buChar char="Ø"/>
            </a:pPr>
            <a:r>
              <a:rPr lang="en-US" b="1" dirty="0">
                <a:latin typeface="Book Antiqua" panose="02040602050305030304" pitchFamily="18" charset="0"/>
              </a:rPr>
              <a:t>Medium Sized Company (MSC)</a:t>
            </a:r>
            <a:endParaRPr lang="en-AU" dirty="0">
              <a:latin typeface="Book Antiqua" panose="02040602050305030304" pitchFamily="18" charset="0"/>
            </a:endParaRPr>
          </a:p>
          <a:p>
            <a:pPr marL="857250" lvl="1" indent="-457200">
              <a:buFont typeface="Wingdings" panose="05000000000000000000" pitchFamily="2" charset="2"/>
              <a:buChar char="Ø"/>
            </a:pPr>
            <a:r>
              <a:rPr lang="en-US" b="1" dirty="0">
                <a:latin typeface="Book Antiqua" panose="02040602050305030304" pitchFamily="18" charset="0"/>
              </a:rPr>
              <a:t>Public Interest &amp; Large Sized Company (PI&amp;LSC</a:t>
            </a:r>
            <a:r>
              <a:rPr lang="en-US" b="1" dirty="0" smtClean="0">
                <a:latin typeface="Book Antiqua" panose="02040602050305030304" pitchFamily="18" charset="0"/>
              </a:rPr>
              <a:t>)</a:t>
            </a:r>
          </a:p>
          <a:p>
            <a:pPr marL="0" indent="0">
              <a:buNone/>
            </a:pPr>
            <a:endParaRPr lang="en-US" dirty="0">
              <a:latin typeface="Book Antiqua" panose="02040602050305030304" pitchFamily="18" charset="0"/>
            </a:endParaRPr>
          </a:p>
        </p:txBody>
      </p:sp>
      <p:sp>
        <p:nvSpPr>
          <p:cNvPr id="4" name="Content Placeholder 2"/>
          <p:cNvSpPr txBox="1">
            <a:spLocks/>
          </p:cNvSpPr>
          <p:nvPr/>
        </p:nvSpPr>
        <p:spPr>
          <a:xfrm>
            <a:off x="444500" y="3048000"/>
            <a:ext cx="8229600" cy="1295400"/>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Font typeface="Arial" panose="020B0604020202020204" pitchFamily="34" charset="0"/>
              <a:buNone/>
            </a:pPr>
            <a:endParaRPr lang="en-US" dirty="0" smtClean="0"/>
          </a:p>
          <a:p>
            <a:endParaRPr lang="en-US" dirty="0" smtClean="0"/>
          </a:p>
          <a:p>
            <a:pPr marL="0" indent="0">
              <a:buNone/>
            </a:pPr>
            <a:endParaRPr lang="en-US" dirty="0" smtClean="0"/>
          </a:p>
          <a:p>
            <a:endParaRPr lang="en-US" dirty="0" smtClean="0"/>
          </a:p>
          <a:p>
            <a:endParaRPr lang="en-US" dirty="0" smtClean="0"/>
          </a:p>
        </p:txBody>
      </p:sp>
      <p:sp>
        <p:nvSpPr>
          <p:cNvPr id="2" name="Rectangle 1"/>
          <p:cNvSpPr/>
          <p:nvPr/>
        </p:nvSpPr>
        <p:spPr>
          <a:xfrm>
            <a:off x="1219200" y="4724399"/>
            <a:ext cx="5638800" cy="400110"/>
          </a:xfrm>
          <a:prstGeom prst="rect">
            <a:avLst/>
          </a:prstGeom>
        </p:spPr>
        <p:txBody>
          <a:bodyPr wrap="square">
            <a:spAutoFit/>
          </a:bodyPr>
          <a:lstStyle/>
          <a:p>
            <a:pPr marL="285750" indent="-285750">
              <a:buFont typeface="Arial" panose="020B0604020202020204" pitchFamily="34" charset="0"/>
              <a:buChar char="•"/>
            </a:pPr>
            <a:endParaRPr lang="en-AU" sz="2000" dirty="0"/>
          </a:p>
        </p:txBody>
      </p:sp>
      <p:sp>
        <p:nvSpPr>
          <p:cNvPr id="9" name="Slide Number Placeholder 8"/>
          <p:cNvSpPr>
            <a:spLocks noGrp="1"/>
          </p:cNvSpPr>
          <p:nvPr>
            <p:ph type="sldNum" sz="quarter" idx="12"/>
          </p:nvPr>
        </p:nvSpPr>
        <p:spPr/>
        <p:txBody>
          <a:bodyPr/>
          <a:lstStyle/>
          <a:p>
            <a:fld id="{2F270E2E-0E7F-4F8B-A26C-98CE2F063FA9}" type="slidenum">
              <a:rPr lang="en-US" smtClean="0"/>
              <a:t>28</a:t>
            </a:fld>
            <a:endParaRPr lang="en-US"/>
          </a:p>
        </p:txBody>
      </p:sp>
    </p:spTree>
    <p:extLst>
      <p:ext uri="{BB962C8B-B14F-4D97-AF65-F5344CB8AC3E}">
        <p14:creationId xmlns:p14="http://schemas.microsoft.com/office/powerpoint/2010/main" val="307739003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inner_bg1.jpg"/>
          <p:cNvPicPr>
            <a:picLocks noChangeAspect="1"/>
          </p:cNvPicPr>
          <p:nvPr/>
        </p:nvPicPr>
        <p:blipFill>
          <a:blip r:embed="rId2" cstate="print"/>
          <a:stretch>
            <a:fillRect/>
          </a:stretch>
        </p:blipFill>
        <p:spPr>
          <a:xfrm>
            <a:off x="1" y="1524"/>
            <a:ext cx="9144019" cy="6854966"/>
          </a:xfrm>
          <a:prstGeom prst="rect">
            <a:avLst/>
          </a:prstGeom>
          <a:noFill/>
          <a:ln>
            <a:noFill/>
          </a:ln>
        </p:spPr>
      </p:pic>
      <p:sp>
        <p:nvSpPr>
          <p:cNvPr id="3" name="Content Placeholder 2"/>
          <p:cNvSpPr>
            <a:spLocks noGrp="1"/>
          </p:cNvSpPr>
          <p:nvPr>
            <p:ph idx="1"/>
          </p:nvPr>
        </p:nvSpPr>
        <p:spPr>
          <a:xfrm>
            <a:off x="457200" y="381000"/>
            <a:ext cx="8534400" cy="5867400"/>
          </a:xfrm>
        </p:spPr>
        <p:txBody>
          <a:bodyPr>
            <a:noAutofit/>
          </a:bodyPr>
          <a:lstStyle/>
          <a:p>
            <a:pPr marL="0" indent="0" algn="ctr">
              <a:spcBef>
                <a:spcPct val="0"/>
              </a:spcBef>
              <a:buNone/>
            </a:pPr>
            <a:r>
              <a:rPr lang="en-US" sz="2000" b="1" dirty="0">
                <a:solidFill>
                  <a:srgbClr val="00B050"/>
                </a:solidFill>
                <a:latin typeface="Book Antiqua" panose="02040602050305030304" pitchFamily="18" charset="0"/>
                <a:ea typeface="+mj-ea"/>
                <a:cs typeface="+mj-cs"/>
              </a:rPr>
              <a:t>DIRECTORS’ </a:t>
            </a:r>
            <a:r>
              <a:rPr lang="en-US" sz="2000" b="1" dirty="0" smtClean="0">
                <a:solidFill>
                  <a:srgbClr val="00B050"/>
                </a:solidFill>
                <a:latin typeface="Book Antiqua" panose="02040602050305030304" pitchFamily="18" charset="0"/>
                <a:ea typeface="+mj-ea"/>
                <a:cs typeface="+mj-cs"/>
              </a:rPr>
              <a:t>REPORT</a:t>
            </a:r>
          </a:p>
          <a:p>
            <a:pPr marL="0" indent="0" algn="ctr">
              <a:spcBef>
                <a:spcPct val="0"/>
              </a:spcBef>
              <a:buNone/>
            </a:pPr>
            <a:r>
              <a:rPr lang="en-US" sz="2000" b="1" dirty="0" smtClean="0">
                <a:solidFill>
                  <a:srgbClr val="C00000"/>
                </a:solidFill>
                <a:latin typeface="Book Antiqua" panose="02040602050305030304" pitchFamily="18" charset="0"/>
                <a:ea typeface="+mj-ea"/>
                <a:cs typeface="+mj-cs"/>
              </a:rPr>
              <a:t>( Section 226) </a:t>
            </a:r>
            <a:endParaRPr lang="en-US" sz="2000" b="1" dirty="0">
              <a:solidFill>
                <a:srgbClr val="C00000"/>
              </a:solidFill>
              <a:latin typeface="Book Antiqua" panose="02040602050305030304" pitchFamily="18" charset="0"/>
              <a:ea typeface="+mj-ea"/>
              <a:cs typeface="+mj-cs"/>
            </a:endParaRPr>
          </a:p>
          <a:p>
            <a:pPr marL="0" indent="0">
              <a:buNone/>
            </a:pPr>
            <a:endParaRPr lang="en-US" sz="2800" b="1" dirty="0" smtClean="0">
              <a:solidFill>
                <a:srgbClr val="00B050"/>
              </a:solidFill>
              <a:latin typeface="Book Antiqua" panose="02040602050305030304" pitchFamily="18" charset="0"/>
            </a:endParaRPr>
          </a:p>
          <a:p>
            <a:pPr lvl="0"/>
            <a:r>
              <a:rPr lang="en-US" sz="2400" dirty="0" smtClean="0">
                <a:latin typeface="Book Antiqua" panose="02040602050305030304" pitchFamily="18" charset="0"/>
              </a:rPr>
              <a:t>Exemption </a:t>
            </a:r>
            <a:r>
              <a:rPr lang="en-US" sz="2400" dirty="0">
                <a:latin typeface="Book Antiqua" panose="02040602050305030304" pitchFamily="18" charset="0"/>
              </a:rPr>
              <a:t>to the small </a:t>
            </a:r>
            <a:r>
              <a:rPr lang="en-US" sz="2400" dirty="0" smtClean="0">
                <a:latin typeface="Book Antiqua" panose="02040602050305030304" pitchFamily="18" charset="0"/>
              </a:rPr>
              <a:t>companies (capital </a:t>
            </a:r>
            <a:r>
              <a:rPr lang="en-US" sz="2400" dirty="0" err="1" smtClean="0">
                <a:latin typeface="Book Antiqua" panose="02040602050305030304" pitchFamily="18" charset="0"/>
              </a:rPr>
              <a:t>upto</a:t>
            </a:r>
            <a:r>
              <a:rPr lang="en-US" sz="2400" dirty="0" smtClean="0">
                <a:latin typeface="Book Antiqua" panose="02040602050305030304" pitchFamily="18" charset="0"/>
              </a:rPr>
              <a:t> 3 million)</a:t>
            </a:r>
            <a:endParaRPr lang="en-AU" sz="2400" dirty="0">
              <a:latin typeface="Book Antiqua" panose="02040602050305030304" pitchFamily="18" charset="0"/>
            </a:endParaRPr>
          </a:p>
          <a:p>
            <a:pPr lvl="0" algn="just"/>
            <a:endParaRPr lang="en-US" sz="2400" dirty="0" smtClean="0">
              <a:latin typeface="Book Antiqua" panose="02040602050305030304" pitchFamily="18" charset="0"/>
            </a:endParaRPr>
          </a:p>
          <a:p>
            <a:pPr lvl="0" algn="just"/>
            <a:r>
              <a:rPr lang="en-US" sz="2400" dirty="0" smtClean="0">
                <a:latin typeface="Book Antiqua" panose="02040602050305030304" pitchFamily="18" charset="0"/>
              </a:rPr>
              <a:t>A </a:t>
            </a:r>
            <a:r>
              <a:rPr lang="en-US" sz="2400" dirty="0">
                <a:latin typeface="Book Antiqua" panose="02040602050305030304" pitchFamily="18" charset="0"/>
              </a:rPr>
              <a:t>listed company to provide additional information in the directors’ report having impact on the future performance and on environment. And action taken for CSR etc</a:t>
            </a:r>
            <a:r>
              <a:rPr lang="en-US" sz="2400" dirty="0" smtClean="0">
                <a:latin typeface="Book Antiqua" panose="02040602050305030304" pitchFamily="18" charset="0"/>
              </a:rPr>
              <a:t>.</a:t>
            </a:r>
            <a:endParaRPr lang="en-AU" sz="2400" dirty="0">
              <a:latin typeface="Book Antiqua" panose="02040602050305030304" pitchFamily="18" charset="0"/>
            </a:endParaRPr>
          </a:p>
          <a:p>
            <a:pPr marL="0" indent="0">
              <a:buNone/>
            </a:pPr>
            <a:endParaRPr lang="en-AU" sz="2200" dirty="0">
              <a:latin typeface="Book Antiqua" panose="02040602050305030304" pitchFamily="18" charset="0"/>
            </a:endParaRPr>
          </a:p>
          <a:p>
            <a:pPr marL="0" indent="0">
              <a:buNone/>
            </a:pPr>
            <a:endParaRPr lang="en-AU" sz="2400" dirty="0">
              <a:latin typeface="Book Antiqua" panose="02040602050305030304" pitchFamily="18" charset="0"/>
            </a:endParaRPr>
          </a:p>
          <a:p>
            <a:pPr marL="457200" lvl="1" indent="0">
              <a:buNone/>
            </a:pPr>
            <a:endParaRPr lang="en-US" sz="2200" dirty="0">
              <a:latin typeface="Book Antiqua" panose="02040602050305030304" pitchFamily="18" charset="0"/>
            </a:endParaRPr>
          </a:p>
        </p:txBody>
      </p:sp>
      <p:sp>
        <p:nvSpPr>
          <p:cNvPr id="7" name="Slide Number Placeholder 6"/>
          <p:cNvSpPr>
            <a:spLocks noGrp="1"/>
          </p:cNvSpPr>
          <p:nvPr>
            <p:ph type="sldNum" sz="quarter" idx="12"/>
          </p:nvPr>
        </p:nvSpPr>
        <p:spPr/>
        <p:txBody>
          <a:bodyPr/>
          <a:lstStyle/>
          <a:p>
            <a:fld id="{2F270E2E-0E7F-4F8B-A26C-98CE2F063FA9}" type="slidenum">
              <a:rPr lang="en-US" smtClean="0"/>
              <a:t>29</a:t>
            </a:fld>
            <a:endParaRPr lang="en-US"/>
          </a:p>
        </p:txBody>
      </p:sp>
    </p:spTree>
    <p:extLst>
      <p:ext uri="{BB962C8B-B14F-4D97-AF65-F5344CB8AC3E}">
        <p14:creationId xmlns:p14="http://schemas.microsoft.com/office/powerpoint/2010/main" val="88452472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inner_bg1.jpg"/>
          <p:cNvPicPr>
            <a:picLocks noChangeAspect="1"/>
          </p:cNvPicPr>
          <p:nvPr/>
        </p:nvPicPr>
        <p:blipFill>
          <a:blip r:embed="rId2" cstate="print"/>
          <a:stretch>
            <a:fillRect/>
          </a:stretch>
        </p:blipFill>
        <p:spPr>
          <a:xfrm>
            <a:off x="1" y="1524"/>
            <a:ext cx="9144019" cy="6854966"/>
          </a:xfrm>
          <a:prstGeom prst="rect">
            <a:avLst/>
          </a:prstGeom>
          <a:noFill/>
          <a:ln>
            <a:noFill/>
          </a:ln>
        </p:spPr>
      </p:pic>
      <p:sp>
        <p:nvSpPr>
          <p:cNvPr id="2" name="Title 1"/>
          <p:cNvSpPr>
            <a:spLocks noGrp="1"/>
          </p:cNvSpPr>
          <p:nvPr>
            <p:ph type="title"/>
          </p:nvPr>
        </p:nvSpPr>
        <p:spPr>
          <a:xfrm>
            <a:off x="533400" y="304800"/>
            <a:ext cx="8229600" cy="731838"/>
          </a:xfrm>
        </p:spPr>
        <p:txBody>
          <a:bodyPr>
            <a:normAutofit/>
          </a:bodyPr>
          <a:lstStyle/>
          <a:p>
            <a:pPr algn="l"/>
            <a:r>
              <a:rPr lang="en-US" sz="3000" b="1" dirty="0" smtClean="0">
                <a:solidFill>
                  <a:srgbClr val="00B050"/>
                </a:solidFill>
                <a:latin typeface="Book Antiqua" panose="02040602050305030304" pitchFamily="18" charset="0"/>
              </a:rPr>
              <a:t>LEGAL FRAMEWORK CONSULTED </a:t>
            </a:r>
            <a:endParaRPr lang="en-US" sz="3000" dirty="0">
              <a:solidFill>
                <a:srgbClr val="00B050"/>
              </a:solidFill>
              <a:latin typeface="Book Antiqua" panose="02040602050305030304" pitchFamily="18" charset="0"/>
            </a:endParaRPr>
          </a:p>
        </p:txBody>
      </p:sp>
      <p:sp>
        <p:nvSpPr>
          <p:cNvPr id="3" name="Content Placeholder 2"/>
          <p:cNvSpPr>
            <a:spLocks noGrp="1"/>
          </p:cNvSpPr>
          <p:nvPr>
            <p:ph idx="1"/>
          </p:nvPr>
        </p:nvSpPr>
        <p:spPr>
          <a:xfrm>
            <a:off x="762000" y="1143000"/>
            <a:ext cx="8229600" cy="5257800"/>
          </a:xfrm>
        </p:spPr>
        <p:txBody>
          <a:bodyPr>
            <a:noAutofit/>
          </a:bodyPr>
          <a:lstStyle/>
          <a:p>
            <a:pPr marL="0" indent="0">
              <a:buNone/>
            </a:pPr>
            <a:r>
              <a:rPr lang="en-US" sz="2000" b="1" dirty="0" smtClean="0">
                <a:latin typeface="Book Antiqua" panose="02040602050305030304" pitchFamily="18" charset="0"/>
              </a:rPr>
              <a:t>India</a:t>
            </a:r>
            <a:endParaRPr lang="en-AU" sz="2000" dirty="0">
              <a:latin typeface="Book Antiqua" panose="02040602050305030304" pitchFamily="18" charset="0"/>
            </a:endParaRPr>
          </a:p>
          <a:p>
            <a:pPr lvl="0"/>
            <a:r>
              <a:rPr lang="en-US" sz="2000" dirty="0" smtClean="0">
                <a:latin typeface="Book Antiqua" panose="02040602050305030304" pitchFamily="18" charset="0"/>
              </a:rPr>
              <a:t>The Companies </a:t>
            </a:r>
            <a:r>
              <a:rPr lang="en-US" sz="2000" dirty="0">
                <a:latin typeface="Book Antiqua" panose="02040602050305030304" pitchFamily="18" charset="0"/>
              </a:rPr>
              <a:t>Act, 2013</a:t>
            </a:r>
            <a:endParaRPr lang="en-AU" sz="2000" dirty="0">
              <a:latin typeface="Book Antiqua" panose="02040602050305030304" pitchFamily="18" charset="0"/>
            </a:endParaRPr>
          </a:p>
          <a:p>
            <a:pPr lvl="0"/>
            <a:r>
              <a:rPr lang="en-US" sz="2000" dirty="0">
                <a:latin typeface="Book Antiqua" panose="02040602050305030304" pitchFamily="18" charset="0"/>
              </a:rPr>
              <a:t>The Company Secretaries Act, 1980</a:t>
            </a:r>
            <a:endParaRPr lang="en-AU" sz="2000" dirty="0">
              <a:latin typeface="Book Antiqua" panose="02040602050305030304" pitchFamily="18" charset="0"/>
            </a:endParaRPr>
          </a:p>
          <a:p>
            <a:pPr lvl="0"/>
            <a:r>
              <a:rPr lang="en-US" sz="2000" dirty="0" smtClean="0">
                <a:latin typeface="Book Antiqua" panose="02040602050305030304" pitchFamily="18" charset="0"/>
              </a:rPr>
              <a:t>The  </a:t>
            </a:r>
            <a:r>
              <a:rPr lang="en-US" sz="2000" dirty="0">
                <a:latin typeface="Book Antiqua" panose="02040602050305030304" pitchFamily="18" charset="0"/>
              </a:rPr>
              <a:t>Partnership Act, 1932</a:t>
            </a:r>
            <a:endParaRPr lang="en-AU" sz="2000" dirty="0">
              <a:latin typeface="Book Antiqua" panose="02040602050305030304" pitchFamily="18" charset="0"/>
            </a:endParaRPr>
          </a:p>
          <a:p>
            <a:pPr lvl="0"/>
            <a:r>
              <a:rPr lang="en-US" sz="2000" dirty="0" smtClean="0">
                <a:latin typeface="Book Antiqua" panose="02040602050305030304" pitchFamily="18" charset="0"/>
              </a:rPr>
              <a:t>The Securities </a:t>
            </a:r>
            <a:r>
              <a:rPr lang="en-US" sz="2000" dirty="0">
                <a:latin typeface="Book Antiqua" panose="02040602050305030304" pitchFamily="18" charset="0"/>
              </a:rPr>
              <a:t>and Exchange Board of India Act, 1992</a:t>
            </a:r>
            <a:endParaRPr lang="en-AU" sz="2000" dirty="0">
              <a:latin typeface="Book Antiqua" panose="02040602050305030304" pitchFamily="18" charset="0"/>
            </a:endParaRPr>
          </a:p>
          <a:p>
            <a:pPr lvl="0"/>
            <a:r>
              <a:rPr lang="en-US" sz="2000" dirty="0" smtClean="0">
                <a:latin typeface="Book Antiqua" panose="02040602050305030304" pitchFamily="18" charset="0"/>
              </a:rPr>
              <a:t>The Companies </a:t>
            </a:r>
            <a:r>
              <a:rPr lang="en-US" sz="2000" dirty="0">
                <a:latin typeface="Book Antiqua" panose="02040602050305030304" pitchFamily="18" charset="0"/>
              </a:rPr>
              <a:t>(Appointment and Remuneration of Managerial personnel) Rules, 2014</a:t>
            </a:r>
            <a:endParaRPr lang="en-AU" sz="2000" dirty="0">
              <a:latin typeface="Book Antiqua" panose="02040602050305030304" pitchFamily="18" charset="0"/>
            </a:endParaRPr>
          </a:p>
          <a:p>
            <a:pPr lvl="0"/>
            <a:r>
              <a:rPr lang="en-US" sz="2000" dirty="0" smtClean="0">
                <a:latin typeface="Book Antiqua" panose="02040602050305030304" pitchFamily="18" charset="0"/>
              </a:rPr>
              <a:t>The Renewed </a:t>
            </a:r>
            <a:r>
              <a:rPr lang="en-US" sz="2000" dirty="0">
                <a:latin typeface="Book Antiqua" panose="02040602050305030304" pitchFamily="18" charset="0"/>
              </a:rPr>
              <a:t>Scheme for Certified Filing Centers</a:t>
            </a:r>
            <a:endParaRPr lang="en-AU" sz="2000" dirty="0">
              <a:latin typeface="Book Antiqua" panose="02040602050305030304" pitchFamily="18" charset="0"/>
            </a:endParaRPr>
          </a:p>
          <a:p>
            <a:pPr lvl="0"/>
            <a:r>
              <a:rPr lang="en-US" sz="2000" dirty="0">
                <a:latin typeface="Book Antiqua" panose="02040602050305030304" pitchFamily="18" charset="0"/>
              </a:rPr>
              <a:t>The Company Secretaries Act, 1980</a:t>
            </a:r>
            <a:endParaRPr lang="en-AU" sz="2000" dirty="0">
              <a:latin typeface="Book Antiqua" panose="02040602050305030304" pitchFamily="18" charset="0"/>
            </a:endParaRPr>
          </a:p>
          <a:p>
            <a:pPr marL="0" indent="0">
              <a:buNone/>
            </a:pPr>
            <a:endParaRPr lang="en-AU" sz="2000" dirty="0">
              <a:latin typeface="Book Antiqua" panose="02040602050305030304" pitchFamily="18" charset="0"/>
            </a:endParaRPr>
          </a:p>
          <a:p>
            <a:pPr marL="0" indent="0">
              <a:buNone/>
            </a:pPr>
            <a:r>
              <a:rPr lang="en-US" sz="2000" b="1" dirty="0">
                <a:latin typeface="Book Antiqua" panose="02040602050305030304" pitchFamily="18" charset="0"/>
              </a:rPr>
              <a:t>United Kingdom</a:t>
            </a:r>
            <a:endParaRPr lang="en-AU" sz="2000" dirty="0">
              <a:latin typeface="Book Antiqua" panose="02040602050305030304" pitchFamily="18" charset="0"/>
            </a:endParaRPr>
          </a:p>
          <a:p>
            <a:pPr lvl="0"/>
            <a:r>
              <a:rPr lang="en-US" sz="2000" dirty="0" smtClean="0">
                <a:latin typeface="Book Antiqua" panose="02040602050305030304" pitchFamily="18" charset="0"/>
              </a:rPr>
              <a:t>The Companies </a:t>
            </a:r>
            <a:r>
              <a:rPr lang="en-US" sz="2000" dirty="0">
                <a:latin typeface="Book Antiqua" panose="02040602050305030304" pitchFamily="18" charset="0"/>
              </a:rPr>
              <a:t>Act, 2006</a:t>
            </a:r>
            <a:endParaRPr lang="en-AU" sz="2000" dirty="0">
              <a:latin typeface="Book Antiqua" panose="02040602050305030304" pitchFamily="18" charset="0"/>
            </a:endParaRPr>
          </a:p>
          <a:p>
            <a:pPr lvl="0"/>
            <a:r>
              <a:rPr lang="en-US" sz="2000" dirty="0" smtClean="0">
                <a:latin typeface="Book Antiqua" panose="02040602050305030304" pitchFamily="18" charset="0"/>
              </a:rPr>
              <a:t>The Insolvency </a:t>
            </a:r>
            <a:r>
              <a:rPr lang="en-US" sz="2000" dirty="0">
                <a:latin typeface="Book Antiqua" panose="02040602050305030304" pitchFamily="18" charset="0"/>
              </a:rPr>
              <a:t>Act, 1986</a:t>
            </a:r>
            <a:endParaRPr lang="en-AU" sz="2000" dirty="0">
              <a:latin typeface="Book Antiqua" panose="02040602050305030304" pitchFamily="18" charset="0"/>
            </a:endParaRPr>
          </a:p>
          <a:p>
            <a:pPr lvl="0"/>
            <a:r>
              <a:rPr lang="en-US" sz="2000" dirty="0" smtClean="0">
                <a:latin typeface="Book Antiqua" panose="02040602050305030304" pitchFamily="18" charset="0"/>
              </a:rPr>
              <a:t>The Company </a:t>
            </a:r>
            <a:r>
              <a:rPr lang="en-US" sz="2000" dirty="0">
                <a:latin typeface="Book Antiqua" panose="02040602050305030304" pitchFamily="18" charset="0"/>
              </a:rPr>
              <a:t>Directors Disqualification Act, </a:t>
            </a:r>
            <a:r>
              <a:rPr lang="en-US" sz="2000" dirty="0" smtClean="0">
                <a:latin typeface="Book Antiqua" panose="02040602050305030304" pitchFamily="18" charset="0"/>
              </a:rPr>
              <a:t>1986</a:t>
            </a:r>
            <a:endParaRPr lang="en-AU" sz="2000" dirty="0">
              <a:latin typeface="Book Antiqua" panose="02040602050305030304" pitchFamily="18" charset="0"/>
            </a:endParaRPr>
          </a:p>
        </p:txBody>
      </p:sp>
      <p:sp>
        <p:nvSpPr>
          <p:cNvPr id="8" name="Slide Number Placeholder 7"/>
          <p:cNvSpPr>
            <a:spLocks noGrp="1"/>
          </p:cNvSpPr>
          <p:nvPr>
            <p:ph type="sldNum" sz="quarter" idx="12"/>
          </p:nvPr>
        </p:nvSpPr>
        <p:spPr/>
        <p:txBody>
          <a:bodyPr/>
          <a:lstStyle/>
          <a:p>
            <a:fld id="{2F270E2E-0E7F-4F8B-A26C-98CE2F063FA9}" type="slidenum">
              <a:rPr lang="en-US" smtClean="0"/>
              <a:t>3</a:t>
            </a:fld>
            <a:endParaRPr lang="en-US"/>
          </a:p>
        </p:txBody>
      </p:sp>
    </p:spTree>
    <p:extLst>
      <p:ext uri="{BB962C8B-B14F-4D97-AF65-F5344CB8AC3E}">
        <p14:creationId xmlns:p14="http://schemas.microsoft.com/office/powerpoint/2010/main" val="390523916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inner_bg1.jpg"/>
          <p:cNvPicPr>
            <a:picLocks noChangeAspect="1"/>
          </p:cNvPicPr>
          <p:nvPr/>
        </p:nvPicPr>
        <p:blipFill>
          <a:blip r:embed="rId2" cstate="print"/>
          <a:stretch>
            <a:fillRect/>
          </a:stretch>
        </p:blipFill>
        <p:spPr>
          <a:xfrm>
            <a:off x="1" y="1524"/>
            <a:ext cx="9144019" cy="6854966"/>
          </a:xfrm>
          <a:prstGeom prst="rect">
            <a:avLst/>
          </a:prstGeom>
          <a:noFill/>
          <a:ln>
            <a:noFill/>
          </a:ln>
        </p:spPr>
      </p:pic>
      <p:sp>
        <p:nvSpPr>
          <p:cNvPr id="3" name="Content Placeholder 2"/>
          <p:cNvSpPr>
            <a:spLocks noGrp="1"/>
          </p:cNvSpPr>
          <p:nvPr>
            <p:ph idx="1"/>
          </p:nvPr>
        </p:nvSpPr>
        <p:spPr>
          <a:xfrm>
            <a:off x="457200" y="381000"/>
            <a:ext cx="8229600" cy="5943600"/>
          </a:xfrm>
        </p:spPr>
        <p:txBody>
          <a:bodyPr>
            <a:noAutofit/>
          </a:bodyPr>
          <a:lstStyle/>
          <a:p>
            <a:pPr marL="0" indent="0" algn="ctr">
              <a:spcBef>
                <a:spcPct val="0"/>
              </a:spcBef>
              <a:buNone/>
            </a:pPr>
            <a:r>
              <a:rPr lang="en-US" sz="2000" b="1" dirty="0" smtClean="0">
                <a:solidFill>
                  <a:srgbClr val="00B050"/>
                </a:solidFill>
                <a:latin typeface="Book Antiqua" panose="02040602050305030304" pitchFamily="18" charset="0"/>
                <a:ea typeface="+mj-ea"/>
                <a:cs typeface="+mj-cs"/>
              </a:rPr>
              <a:t>AUDIT</a:t>
            </a:r>
          </a:p>
          <a:p>
            <a:pPr marL="0" indent="0" algn="ctr">
              <a:spcBef>
                <a:spcPct val="0"/>
              </a:spcBef>
              <a:buNone/>
            </a:pPr>
            <a:r>
              <a:rPr lang="en-US" sz="2000" b="1" dirty="0" smtClean="0">
                <a:solidFill>
                  <a:srgbClr val="C00000"/>
                </a:solidFill>
                <a:latin typeface="Book Antiqua" panose="02040602050305030304" pitchFamily="18" charset="0"/>
                <a:ea typeface="+mj-ea"/>
                <a:cs typeface="+mj-cs"/>
              </a:rPr>
              <a:t>( Section 246, 247, 248) </a:t>
            </a:r>
            <a:endParaRPr lang="en-AU" sz="2000" b="1" dirty="0">
              <a:solidFill>
                <a:srgbClr val="C00000"/>
              </a:solidFill>
              <a:latin typeface="Book Antiqua" panose="02040602050305030304" pitchFamily="18" charset="0"/>
              <a:ea typeface="+mj-ea"/>
              <a:cs typeface="+mj-cs"/>
            </a:endParaRPr>
          </a:p>
          <a:p>
            <a:pPr lvl="0"/>
            <a:r>
              <a:rPr lang="en-US" sz="2000" dirty="0" smtClean="0">
                <a:latin typeface="Book Antiqua" panose="02040602050305030304" pitchFamily="18" charset="0"/>
              </a:rPr>
              <a:t>Time frame for appointment of first auditor increased to 3 months</a:t>
            </a:r>
          </a:p>
          <a:p>
            <a:pPr lvl="0"/>
            <a:endParaRPr lang="en-US" sz="2000" dirty="0" smtClean="0">
              <a:latin typeface="Book Antiqua" panose="02040602050305030304" pitchFamily="18" charset="0"/>
            </a:endParaRPr>
          </a:p>
          <a:p>
            <a:pPr lvl="0"/>
            <a:r>
              <a:rPr lang="en-US" sz="2000" dirty="0" smtClean="0">
                <a:latin typeface="Book Antiqua" panose="02040602050305030304" pitchFamily="18" charset="0"/>
              </a:rPr>
              <a:t>No </a:t>
            </a:r>
            <a:r>
              <a:rPr lang="en-US" sz="2000" dirty="0">
                <a:latin typeface="Book Antiqua" panose="02040602050305030304" pitchFamily="18" charset="0"/>
              </a:rPr>
              <a:t>audit requirement for a private company having capital </a:t>
            </a:r>
            <a:r>
              <a:rPr lang="en-US" sz="2000" dirty="0" err="1">
                <a:latin typeface="Book Antiqua" panose="02040602050305030304" pitchFamily="18" charset="0"/>
              </a:rPr>
              <a:t>upto</a:t>
            </a:r>
            <a:r>
              <a:rPr lang="en-US" sz="2000" dirty="0">
                <a:latin typeface="Book Antiqua" panose="02040602050305030304" pitchFamily="18" charset="0"/>
              </a:rPr>
              <a:t> </a:t>
            </a:r>
            <a:r>
              <a:rPr lang="en-US" sz="2000" dirty="0" smtClean="0">
                <a:latin typeface="Book Antiqua" panose="02040602050305030304" pitchFamily="18" charset="0"/>
              </a:rPr>
              <a:t> </a:t>
            </a:r>
            <a:r>
              <a:rPr lang="en-US" sz="2000" dirty="0" err="1" smtClean="0">
                <a:latin typeface="Book Antiqua" panose="02040602050305030304" pitchFamily="18" charset="0"/>
              </a:rPr>
              <a:t>Rs</a:t>
            </a:r>
            <a:r>
              <a:rPr lang="en-US" sz="2000" dirty="0">
                <a:latin typeface="Book Antiqua" panose="02040602050305030304" pitchFamily="18" charset="0"/>
              </a:rPr>
              <a:t>. </a:t>
            </a:r>
            <a:r>
              <a:rPr lang="en-US" sz="2000" dirty="0" smtClean="0">
                <a:latin typeface="Book Antiqua" panose="02040602050305030304" pitchFamily="18" charset="0"/>
              </a:rPr>
              <a:t>1.0 M</a:t>
            </a:r>
            <a:endParaRPr lang="en-US" sz="2000" dirty="0">
              <a:latin typeface="Book Antiqua" panose="02040602050305030304" pitchFamily="18" charset="0"/>
            </a:endParaRPr>
          </a:p>
          <a:p>
            <a:pPr lvl="0"/>
            <a:endParaRPr lang="en-US" sz="2000" dirty="0" smtClean="0">
              <a:latin typeface="Book Antiqua" panose="02040602050305030304" pitchFamily="18" charset="0"/>
            </a:endParaRPr>
          </a:p>
          <a:p>
            <a:pPr lvl="0"/>
            <a:r>
              <a:rPr lang="en-US" sz="2000" dirty="0" smtClean="0">
                <a:latin typeface="Book Antiqua" panose="02040602050305030304" pitchFamily="18" charset="0"/>
              </a:rPr>
              <a:t>Qualification </a:t>
            </a:r>
            <a:r>
              <a:rPr lang="en-US" sz="2000" dirty="0">
                <a:latin typeface="Book Antiqua" panose="02040602050305030304" pitchFamily="18" charset="0"/>
              </a:rPr>
              <a:t>– CA / ICMA – for private company having capital between </a:t>
            </a:r>
            <a:r>
              <a:rPr lang="en-US" sz="2000" dirty="0" err="1">
                <a:latin typeface="Book Antiqua" panose="02040602050305030304" pitchFamily="18" charset="0"/>
              </a:rPr>
              <a:t>Rs</a:t>
            </a:r>
            <a:r>
              <a:rPr lang="en-US" sz="2000" dirty="0">
                <a:latin typeface="Book Antiqua" panose="02040602050305030304" pitchFamily="18" charset="0"/>
              </a:rPr>
              <a:t>. </a:t>
            </a:r>
            <a:r>
              <a:rPr lang="en-US" sz="2000" dirty="0" smtClean="0">
                <a:latin typeface="Book Antiqua" panose="02040602050305030304" pitchFamily="18" charset="0"/>
              </a:rPr>
              <a:t>1.0 M </a:t>
            </a:r>
            <a:r>
              <a:rPr lang="en-US" sz="2000" dirty="0">
                <a:latin typeface="Book Antiqua" panose="02040602050305030304" pitchFamily="18" charset="0"/>
              </a:rPr>
              <a:t>to </a:t>
            </a:r>
            <a:r>
              <a:rPr lang="en-US" sz="2000" dirty="0" smtClean="0">
                <a:latin typeface="Book Antiqua" panose="02040602050305030304" pitchFamily="18" charset="0"/>
              </a:rPr>
              <a:t>3.0 M</a:t>
            </a:r>
            <a:endParaRPr lang="en-US" sz="2000" dirty="0">
              <a:latin typeface="Book Antiqua" panose="02040602050305030304" pitchFamily="18" charset="0"/>
            </a:endParaRPr>
          </a:p>
          <a:p>
            <a:endParaRPr lang="en-US" sz="2000" dirty="0" smtClean="0">
              <a:latin typeface="Book Antiqua" panose="02040602050305030304" pitchFamily="18" charset="0"/>
            </a:endParaRPr>
          </a:p>
          <a:p>
            <a:r>
              <a:rPr lang="en-US" sz="2000" dirty="0" smtClean="0">
                <a:latin typeface="Book Antiqua" panose="02040602050305030304" pitchFamily="18" charset="0"/>
              </a:rPr>
              <a:t>Additional </a:t>
            </a:r>
            <a:r>
              <a:rPr lang="en-US" sz="2000" dirty="0">
                <a:latin typeface="Book Antiqua" panose="02040602050305030304" pitchFamily="18" charset="0"/>
              </a:rPr>
              <a:t>rights given to the auditors:</a:t>
            </a:r>
          </a:p>
          <a:p>
            <a:pPr lvl="1"/>
            <a:r>
              <a:rPr lang="en-US" sz="2000" dirty="0" smtClean="0">
                <a:latin typeface="Book Antiqua" panose="02040602050305030304" pitchFamily="18" charset="0"/>
              </a:rPr>
              <a:t>requiring </a:t>
            </a:r>
            <a:r>
              <a:rPr lang="en-US" sz="2000" dirty="0">
                <a:latin typeface="Book Antiqua" panose="02040602050305030304" pitchFamily="18" charset="0"/>
              </a:rPr>
              <a:t>information from the employees of the company; and</a:t>
            </a:r>
          </a:p>
          <a:p>
            <a:pPr lvl="1"/>
            <a:r>
              <a:rPr lang="en-US" sz="2000" dirty="0" smtClean="0">
                <a:latin typeface="Book Antiqua" panose="02040602050305030304" pitchFamily="18" charset="0"/>
              </a:rPr>
              <a:t>access </a:t>
            </a:r>
            <a:r>
              <a:rPr lang="en-US" sz="2000" dirty="0">
                <a:latin typeface="Book Antiqua" panose="02040602050305030304" pitchFamily="18" charset="0"/>
              </a:rPr>
              <a:t>to the accounts of subsidiary companies and its employees</a:t>
            </a:r>
            <a:r>
              <a:rPr lang="en-US" sz="2000" dirty="0" smtClean="0">
                <a:latin typeface="Book Antiqua" panose="02040602050305030304" pitchFamily="18" charset="0"/>
              </a:rPr>
              <a:t>.</a:t>
            </a:r>
          </a:p>
          <a:p>
            <a:pPr marL="0" lvl="0" indent="0">
              <a:buNone/>
            </a:pPr>
            <a:endParaRPr lang="en-US" sz="2000" dirty="0" smtClean="0">
              <a:solidFill>
                <a:srgbClr val="C00000"/>
              </a:solidFill>
              <a:latin typeface="Book Antiqua" panose="02040602050305030304" pitchFamily="18" charset="0"/>
            </a:endParaRPr>
          </a:p>
          <a:p>
            <a:pPr marL="0" indent="0">
              <a:buNone/>
            </a:pPr>
            <a:r>
              <a:rPr lang="en-US" sz="2000" b="1" dirty="0" smtClean="0">
                <a:solidFill>
                  <a:srgbClr val="C00000"/>
                </a:solidFill>
                <a:latin typeface="Book Antiqua" panose="02040602050305030304" pitchFamily="18" charset="0"/>
              </a:rPr>
              <a:t>Cost </a:t>
            </a:r>
            <a:r>
              <a:rPr lang="en-US" sz="2000" b="1" dirty="0">
                <a:solidFill>
                  <a:srgbClr val="C00000"/>
                </a:solidFill>
                <a:latin typeface="Book Antiqua" panose="02040602050305030304" pitchFamily="18" charset="0"/>
              </a:rPr>
              <a:t>audit </a:t>
            </a:r>
            <a:r>
              <a:rPr lang="en-US" sz="2000" b="1" dirty="0" smtClean="0">
                <a:solidFill>
                  <a:srgbClr val="C00000"/>
                </a:solidFill>
                <a:latin typeface="Book Antiqua" panose="02040602050305030304" pitchFamily="18" charset="0"/>
              </a:rPr>
              <a:t>to be conducted </a:t>
            </a:r>
            <a:r>
              <a:rPr lang="en-US" sz="2000" dirty="0" smtClean="0">
                <a:solidFill>
                  <a:srgbClr val="C00000"/>
                </a:solidFill>
                <a:latin typeface="Book Antiqua" panose="02040602050305030304" pitchFamily="18" charset="0"/>
              </a:rPr>
              <a:t>on </a:t>
            </a:r>
            <a:r>
              <a:rPr lang="en-US" sz="2000" dirty="0">
                <a:solidFill>
                  <a:srgbClr val="C00000"/>
                </a:solidFill>
                <a:latin typeface="Book Antiqua" panose="02040602050305030304" pitchFamily="18" charset="0"/>
              </a:rPr>
              <a:t>the recommendation of </a:t>
            </a:r>
            <a:endParaRPr lang="en-US" sz="2000" dirty="0" smtClean="0">
              <a:solidFill>
                <a:srgbClr val="C00000"/>
              </a:solidFill>
              <a:latin typeface="Book Antiqua" panose="02040602050305030304" pitchFamily="18" charset="0"/>
            </a:endParaRPr>
          </a:p>
          <a:p>
            <a:pPr marL="0" indent="0">
              <a:buNone/>
            </a:pPr>
            <a:r>
              <a:rPr lang="en-US" sz="2000" dirty="0" smtClean="0">
                <a:solidFill>
                  <a:srgbClr val="C00000"/>
                </a:solidFill>
                <a:latin typeface="Book Antiqua" panose="02040602050305030304" pitchFamily="18" charset="0"/>
              </a:rPr>
              <a:t>relevant </a:t>
            </a:r>
            <a:r>
              <a:rPr lang="en-US" sz="2000" dirty="0">
                <a:solidFill>
                  <a:srgbClr val="C00000"/>
                </a:solidFill>
                <a:latin typeface="Book Antiqua" panose="02040602050305030304" pitchFamily="18" charset="0"/>
              </a:rPr>
              <a:t>regulatory authority.</a:t>
            </a:r>
            <a:endParaRPr lang="en-AU" sz="2000" dirty="0">
              <a:solidFill>
                <a:srgbClr val="C00000"/>
              </a:solidFill>
              <a:latin typeface="Book Antiqua" panose="02040602050305030304" pitchFamily="18" charset="0"/>
            </a:endParaRPr>
          </a:p>
          <a:p>
            <a:pPr marL="0" indent="0">
              <a:buNone/>
            </a:pPr>
            <a:endParaRPr lang="en-AU" sz="2200" dirty="0">
              <a:latin typeface="Book Antiqua" panose="02040602050305030304" pitchFamily="18" charset="0"/>
            </a:endParaRPr>
          </a:p>
          <a:p>
            <a:pPr marL="0" indent="0">
              <a:buNone/>
            </a:pPr>
            <a:endParaRPr lang="en-AU" sz="2400" dirty="0">
              <a:latin typeface="Book Antiqua" panose="02040602050305030304" pitchFamily="18" charset="0"/>
            </a:endParaRPr>
          </a:p>
          <a:p>
            <a:pPr marL="457200" lvl="1" indent="0">
              <a:buNone/>
            </a:pPr>
            <a:endParaRPr lang="en-US" sz="2200" dirty="0">
              <a:latin typeface="Book Antiqua" panose="02040602050305030304" pitchFamily="18" charset="0"/>
            </a:endParaRPr>
          </a:p>
        </p:txBody>
      </p:sp>
      <p:sp>
        <p:nvSpPr>
          <p:cNvPr id="7" name="Slide Number Placeholder 6"/>
          <p:cNvSpPr>
            <a:spLocks noGrp="1"/>
          </p:cNvSpPr>
          <p:nvPr>
            <p:ph type="sldNum" sz="quarter" idx="12"/>
          </p:nvPr>
        </p:nvSpPr>
        <p:spPr/>
        <p:txBody>
          <a:bodyPr/>
          <a:lstStyle/>
          <a:p>
            <a:fld id="{2F270E2E-0E7F-4F8B-A26C-98CE2F063FA9}" type="slidenum">
              <a:rPr lang="en-US" smtClean="0"/>
              <a:t>30</a:t>
            </a:fld>
            <a:endParaRPr lang="en-US"/>
          </a:p>
        </p:txBody>
      </p:sp>
    </p:spTree>
    <p:extLst>
      <p:ext uri="{BB962C8B-B14F-4D97-AF65-F5344CB8AC3E}">
        <p14:creationId xmlns:p14="http://schemas.microsoft.com/office/powerpoint/2010/main" val="95277281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inner_bg1.jpg"/>
          <p:cNvPicPr>
            <a:picLocks noChangeAspect="1"/>
          </p:cNvPicPr>
          <p:nvPr/>
        </p:nvPicPr>
        <p:blipFill>
          <a:blip r:embed="rId2" cstate="print"/>
          <a:stretch>
            <a:fillRect/>
          </a:stretch>
        </p:blipFill>
        <p:spPr>
          <a:xfrm>
            <a:off x="1" y="1524"/>
            <a:ext cx="9144019" cy="6854966"/>
          </a:xfrm>
          <a:prstGeom prst="rect">
            <a:avLst/>
          </a:prstGeom>
          <a:noFill/>
          <a:ln>
            <a:noFill/>
          </a:ln>
        </p:spPr>
      </p:pic>
      <p:sp>
        <p:nvSpPr>
          <p:cNvPr id="3" name="Content Placeholder 2"/>
          <p:cNvSpPr>
            <a:spLocks noGrp="1"/>
          </p:cNvSpPr>
          <p:nvPr>
            <p:ph idx="1"/>
          </p:nvPr>
        </p:nvSpPr>
        <p:spPr>
          <a:xfrm>
            <a:off x="457200" y="381000"/>
            <a:ext cx="8229600" cy="5943600"/>
          </a:xfrm>
        </p:spPr>
        <p:txBody>
          <a:bodyPr>
            <a:noAutofit/>
          </a:bodyPr>
          <a:lstStyle/>
          <a:p>
            <a:pPr marL="0" indent="0" algn="ctr">
              <a:spcBef>
                <a:spcPct val="0"/>
              </a:spcBef>
              <a:buNone/>
            </a:pPr>
            <a:r>
              <a:rPr lang="en-US" sz="2200" b="1" dirty="0">
                <a:solidFill>
                  <a:srgbClr val="00B050"/>
                </a:solidFill>
                <a:latin typeface="Book Antiqua" panose="02040602050305030304" pitchFamily="18" charset="0"/>
                <a:ea typeface="+mj-ea"/>
                <a:cs typeface="+mj-cs"/>
              </a:rPr>
              <a:t>QUARTERLY ACCOUNTS</a:t>
            </a:r>
          </a:p>
          <a:p>
            <a:pPr marL="0" indent="0" algn="ctr">
              <a:spcBef>
                <a:spcPct val="0"/>
              </a:spcBef>
              <a:buNone/>
            </a:pPr>
            <a:r>
              <a:rPr lang="en-US" sz="2000" b="1" dirty="0" smtClean="0">
                <a:solidFill>
                  <a:srgbClr val="FF0000"/>
                </a:solidFill>
                <a:latin typeface="Book Antiqua" panose="02040602050305030304" pitchFamily="18" charset="0"/>
                <a:ea typeface="+mj-ea"/>
                <a:cs typeface="+mj-cs"/>
              </a:rPr>
              <a:t>[section 237]</a:t>
            </a:r>
            <a:endParaRPr lang="en-US" sz="2000" b="1" dirty="0">
              <a:solidFill>
                <a:srgbClr val="FF0000"/>
              </a:solidFill>
              <a:latin typeface="Book Antiqua" panose="02040602050305030304" pitchFamily="18" charset="0"/>
              <a:ea typeface="+mj-ea"/>
              <a:cs typeface="+mj-cs"/>
            </a:endParaRPr>
          </a:p>
          <a:p>
            <a:pPr marL="0" indent="0">
              <a:buNone/>
            </a:pPr>
            <a:endParaRPr lang="en-AU" sz="1500" b="1" dirty="0">
              <a:solidFill>
                <a:srgbClr val="00B050"/>
              </a:solidFill>
              <a:latin typeface="Book Antiqua" panose="02040602050305030304" pitchFamily="18" charset="0"/>
            </a:endParaRPr>
          </a:p>
          <a:p>
            <a:r>
              <a:rPr lang="en-US" sz="2400" dirty="0" smtClean="0">
                <a:latin typeface="Book Antiqua" panose="02040602050305030304" pitchFamily="18" charset="0"/>
              </a:rPr>
              <a:t>Provision </a:t>
            </a:r>
            <a:r>
              <a:rPr lang="en-US" sz="2400" dirty="0">
                <a:latin typeface="Book Antiqua" panose="02040602050305030304" pitchFamily="18" charset="0"/>
              </a:rPr>
              <a:t>for extension up to 30 days in filing of first quarterly accounts of listed company </a:t>
            </a:r>
            <a:r>
              <a:rPr lang="en-US" sz="2400" dirty="0" smtClean="0">
                <a:latin typeface="Book Antiqua" panose="02040602050305030304" pitchFamily="18" charset="0"/>
              </a:rPr>
              <a:t>added</a:t>
            </a:r>
          </a:p>
          <a:p>
            <a:endParaRPr lang="en-US" sz="2400" dirty="0">
              <a:latin typeface="Book Antiqua" panose="02040602050305030304" pitchFamily="18" charset="0"/>
            </a:endParaRPr>
          </a:p>
          <a:p>
            <a:r>
              <a:rPr lang="en-US" sz="2400" dirty="0" smtClean="0">
                <a:latin typeface="Book Antiqua" panose="02040602050305030304" pitchFamily="18" charset="0"/>
              </a:rPr>
              <a:t>Time period of 2 months given for the preparation of quarterly accounts of second quarter</a:t>
            </a:r>
          </a:p>
          <a:p>
            <a:endParaRPr lang="en-US" sz="2400" dirty="0">
              <a:latin typeface="Book Antiqua" panose="02040602050305030304" pitchFamily="18" charset="0"/>
            </a:endParaRPr>
          </a:p>
          <a:p>
            <a:r>
              <a:rPr lang="en-US" sz="2400" dirty="0" smtClean="0">
                <a:latin typeface="Book Antiqua" panose="02040602050305030304" pitchFamily="18" charset="0"/>
              </a:rPr>
              <a:t>Quarterly </a:t>
            </a:r>
            <a:r>
              <a:rPr lang="en-US" sz="2400" dirty="0">
                <a:latin typeface="Book Antiqua" panose="02040602050305030304" pitchFamily="18" charset="0"/>
              </a:rPr>
              <a:t>Financial Statements of listed companies only to be posted on the </a:t>
            </a:r>
            <a:r>
              <a:rPr lang="en-US" sz="2400" dirty="0" smtClean="0">
                <a:latin typeface="Book Antiqua" panose="02040602050305030304" pitchFamily="18" charset="0"/>
              </a:rPr>
              <a:t>website and filed to SECP electronically</a:t>
            </a:r>
          </a:p>
          <a:p>
            <a:endParaRPr lang="en-US" sz="2400" dirty="0">
              <a:latin typeface="Book Antiqua" panose="02040602050305030304" pitchFamily="18" charset="0"/>
            </a:endParaRPr>
          </a:p>
          <a:p>
            <a:r>
              <a:rPr lang="en-US" sz="2400" dirty="0" smtClean="0">
                <a:latin typeface="Book Antiqua" panose="02040602050305030304" pitchFamily="18" charset="0"/>
              </a:rPr>
              <a:t>A </a:t>
            </a:r>
            <a:r>
              <a:rPr lang="en-US" sz="2400" dirty="0">
                <a:latin typeface="Book Antiqua" panose="02040602050305030304" pitchFamily="18" charset="0"/>
              </a:rPr>
              <a:t>copy of these statements </a:t>
            </a:r>
            <a:r>
              <a:rPr lang="en-US" sz="2400" dirty="0" smtClean="0">
                <a:latin typeface="Book Antiqua" panose="02040602050305030304" pitchFamily="18" charset="0"/>
              </a:rPr>
              <a:t>in paper form shall </a:t>
            </a:r>
            <a:r>
              <a:rPr lang="en-US" sz="2400" dirty="0">
                <a:latin typeface="Book Antiqua" panose="02040602050305030304" pitchFamily="18" charset="0"/>
              </a:rPr>
              <a:t>be dispatched </a:t>
            </a:r>
            <a:r>
              <a:rPr lang="en-US" sz="2400" dirty="0" smtClean="0">
                <a:latin typeface="Book Antiqua" panose="02040602050305030304" pitchFamily="18" charset="0"/>
              </a:rPr>
              <a:t>if </a:t>
            </a:r>
            <a:r>
              <a:rPr lang="en-US" sz="2400" dirty="0">
                <a:latin typeface="Book Antiqua" panose="02040602050305030304" pitchFamily="18" charset="0"/>
              </a:rPr>
              <a:t>so requested by any member without </a:t>
            </a:r>
            <a:r>
              <a:rPr lang="en-US" sz="2400" dirty="0" smtClean="0">
                <a:latin typeface="Book Antiqua" panose="02040602050305030304" pitchFamily="18" charset="0"/>
              </a:rPr>
              <a:t>fee</a:t>
            </a:r>
            <a:endParaRPr lang="en-US" sz="2400" dirty="0">
              <a:latin typeface="Book Antiqua" panose="02040602050305030304" pitchFamily="18" charset="0"/>
            </a:endParaRPr>
          </a:p>
          <a:p>
            <a:pPr marL="0" indent="0">
              <a:buNone/>
            </a:pPr>
            <a:endParaRPr lang="en-AU" sz="2200" dirty="0">
              <a:latin typeface="Book Antiqua" panose="02040602050305030304" pitchFamily="18" charset="0"/>
            </a:endParaRPr>
          </a:p>
          <a:p>
            <a:pPr marL="0" indent="0">
              <a:buNone/>
            </a:pPr>
            <a:endParaRPr lang="en-AU" sz="2400" dirty="0">
              <a:latin typeface="Book Antiqua" panose="02040602050305030304" pitchFamily="18" charset="0"/>
            </a:endParaRPr>
          </a:p>
          <a:p>
            <a:pPr marL="457200" lvl="1" indent="0">
              <a:buNone/>
            </a:pPr>
            <a:endParaRPr lang="en-US" sz="2200" dirty="0">
              <a:latin typeface="Book Antiqua" panose="02040602050305030304" pitchFamily="18" charset="0"/>
            </a:endParaRPr>
          </a:p>
        </p:txBody>
      </p:sp>
      <p:sp>
        <p:nvSpPr>
          <p:cNvPr id="7" name="Slide Number Placeholder 6"/>
          <p:cNvSpPr>
            <a:spLocks noGrp="1"/>
          </p:cNvSpPr>
          <p:nvPr>
            <p:ph type="sldNum" sz="quarter" idx="12"/>
          </p:nvPr>
        </p:nvSpPr>
        <p:spPr/>
        <p:txBody>
          <a:bodyPr/>
          <a:lstStyle/>
          <a:p>
            <a:fld id="{2F270E2E-0E7F-4F8B-A26C-98CE2F063FA9}" type="slidenum">
              <a:rPr lang="en-US" smtClean="0"/>
              <a:t>31</a:t>
            </a:fld>
            <a:endParaRPr lang="en-US"/>
          </a:p>
        </p:txBody>
      </p:sp>
    </p:spTree>
    <p:extLst>
      <p:ext uri="{BB962C8B-B14F-4D97-AF65-F5344CB8AC3E}">
        <p14:creationId xmlns:p14="http://schemas.microsoft.com/office/powerpoint/2010/main" val="2807513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inner_bg1.jpg"/>
          <p:cNvPicPr>
            <a:picLocks noChangeAspect="1"/>
          </p:cNvPicPr>
          <p:nvPr/>
        </p:nvPicPr>
        <p:blipFill>
          <a:blip r:embed="rId2" cstate="print"/>
          <a:stretch>
            <a:fillRect/>
          </a:stretch>
        </p:blipFill>
        <p:spPr>
          <a:xfrm>
            <a:off x="1" y="1524"/>
            <a:ext cx="9144019" cy="6854966"/>
          </a:xfrm>
          <a:prstGeom prst="rect">
            <a:avLst/>
          </a:prstGeom>
          <a:noFill/>
          <a:ln>
            <a:noFill/>
          </a:ln>
        </p:spPr>
      </p:pic>
      <p:sp>
        <p:nvSpPr>
          <p:cNvPr id="3" name="Content Placeholder 2"/>
          <p:cNvSpPr>
            <a:spLocks noGrp="1"/>
          </p:cNvSpPr>
          <p:nvPr>
            <p:ph idx="1"/>
          </p:nvPr>
        </p:nvSpPr>
        <p:spPr>
          <a:xfrm>
            <a:off x="457210" y="457200"/>
            <a:ext cx="8229600" cy="5676907"/>
          </a:xfrm>
        </p:spPr>
        <p:txBody>
          <a:bodyPr>
            <a:normAutofit fontScale="70000" lnSpcReduction="20000"/>
          </a:bodyPr>
          <a:lstStyle/>
          <a:p>
            <a:pPr marL="0" indent="0" algn="ctr">
              <a:spcBef>
                <a:spcPct val="0"/>
              </a:spcBef>
              <a:buNone/>
            </a:pPr>
            <a:r>
              <a:rPr lang="en-US" sz="3100" b="1" dirty="0">
                <a:solidFill>
                  <a:srgbClr val="00B050"/>
                </a:solidFill>
                <a:latin typeface="Book Antiqua" panose="02040602050305030304" pitchFamily="18" charset="0"/>
                <a:ea typeface="+mj-ea"/>
                <a:cs typeface="+mj-cs"/>
              </a:rPr>
              <a:t>RESTRICTION ON NON-CASH TRANSACTIONS INVOLVING DIRECTORS</a:t>
            </a:r>
          </a:p>
          <a:p>
            <a:pPr marL="0" indent="0" algn="ctr">
              <a:spcBef>
                <a:spcPct val="0"/>
              </a:spcBef>
              <a:buNone/>
            </a:pPr>
            <a:r>
              <a:rPr lang="en-US" sz="2900" b="1" dirty="0" smtClean="0">
                <a:solidFill>
                  <a:srgbClr val="FF0000"/>
                </a:solidFill>
                <a:latin typeface="Book Antiqua" panose="02040602050305030304" pitchFamily="18" charset="0"/>
                <a:ea typeface="+mj-ea"/>
                <a:cs typeface="+mj-cs"/>
              </a:rPr>
              <a:t>[section 211]</a:t>
            </a:r>
            <a:endParaRPr lang="en-US" sz="2900" b="1" dirty="0">
              <a:solidFill>
                <a:srgbClr val="FF0000"/>
              </a:solidFill>
              <a:latin typeface="Book Antiqua" panose="02040602050305030304" pitchFamily="18" charset="0"/>
              <a:ea typeface="+mj-ea"/>
              <a:cs typeface="+mj-cs"/>
            </a:endParaRPr>
          </a:p>
          <a:p>
            <a:pPr marL="0" indent="0">
              <a:buNone/>
            </a:pPr>
            <a:endParaRPr lang="en-US" sz="2800" b="1" dirty="0">
              <a:solidFill>
                <a:srgbClr val="00B050"/>
              </a:solidFill>
              <a:latin typeface="Book Antiqua" panose="02040602050305030304" pitchFamily="18" charset="0"/>
            </a:endParaRPr>
          </a:p>
          <a:p>
            <a:pPr marL="0" indent="0">
              <a:buNone/>
            </a:pPr>
            <a:r>
              <a:rPr lang="en-US" sz="2800" b="1" dirty="0">
                <a:latin typeface="Book Antiqua" panose="02040602050305030304" pitchFamily="18" charset="0"/>
              </a:rPr>
              <a:t>Restrictions on: </a:t>
            </a:r>
          </a:p>
          <a:p>
            <a:pPr marL="0" indent="0">
              <a:buNone/>
            </a:pPr>
            <a:endParaRPr lang="en-US" sz="2800" dirty="0" smtClean="0">
              <a:latin typeface="Book Antiqua" panose="02040602050305030304" pitchFamily="18" charset="0"/>
            </a:endParaRPr>
          </a:p>
          <a:p>
            <a:pPr>
              <a:buFont typeface="Wingdings" panose="05000000000000000000" pitchFamily="2" charset="2"/>
              <a:buChar char="Ø"/>
            </a:pPr>
            <a:r>
              <a:rPr lang="en-US" sz="2800" dirty="0" smtClean="0">
                <a:latin typeface="Book Antiqua" panose="02040602050305030304" pitchFamily="18" charset="0"/>
              </a:rPr>
              <a:t>a </a:t>
            </a:r>
            <a:r>
              <a:rPr lang="en-US" sz="2800" dirty="0">
                <a:latin typeface="Book Antiqua" panose="02040602050305030304" pitchFamily="18" charset="0"/>
              </a:rPr>
              <a:t>director of the company or </a:t>
            </a:r>
          </a:p>
          <a:p>
            <a:pPr>
              <a:buFont typeface="Wingdings" panose="05000000000000000000" pitchFamily="2" charset="2"/>
              <a:buChar char="Ø"/>
            </a:pPr>
            <a:endParaRPr lang="en-US" sz="2800" dirty="0">
              <a:latin typeface="Book Antiqua" panose="02040602050305030304" pitchFamily="18" charset="0"/>
            </a:endParaRPr>
          </a:p>
          <a:p>
            <a:pPr lvl="0">
              <a:buFont typeface="Wingdings" panose="05000000000000000000" pitchFamily="2" charset="2"/>
              <a:buChar char="Ø"/>
            </a:pPr>
            <a:r>
              <a:rPr lang="en-US" sz="2800" dirty="0">
                <a:latin typeface="Book Antiqua" panose="02040602050305030304" pitchFamily="18" charset="0"/>
              </a:rPr>
              <a:t>its holding, </a:t>
            </a:r>
          </a:p>
          <a:p>
            <a:pPr>
              <a:buFont typeface="Wingdings" panose="05000000000000000000" pitchFamily="2" charset="2"/>
              <a:buChar char="Ø"/>
            </a:pPr>
            <a:endParaRPr lang="en-US" sz="2800" dirty="0">
              <a:latin typeface="Book Antiqua" panose="02040602050305030304" pitchFamily="18" charset="0"/>
            </a:endParaRPr>
          </a:p>
          <a:p>
            <a:pPr lvl="0">
              <a:buFont typeface="Wingdings" panose="05000000000000000000" pitchFamily="2" charset="2"/>
              <a:buChar char="Ø"/>
            </a:pPr>
            <a:r>
              <a:rPr lang="en-US" sz="2800" dirty="0">
                <a:latin typeface="Book Antiqua" panose="02040602050305030304" pitchFamily="18" charset="0"/>
              </a:rPr>
              <a:t>subsidiary or </a:t>
            </a:r>
          </a:p>
          <a:p>
            <a:pPr>
              <a:buFont typeface="Wingdings" panose="05000000000000000000" pitchFamily="2" charset="2"/>
              <a:buChar char="Ø"/>
            </a:pPr>
            <a:endParaRPr lang="en-US" sz="2800" dirty="0">
              <a:latin typeface="Book Antiqua" panose="02040602050305030304" pitchFamily="18" charset="0"/>
            </a:endParaRPr>
          </a:p>
          <a:p>
            <a:pPr lvl="0">
              <a:buFont typeface="Wingdings" panose="05000000000000000000" pitchFamily="2" charset="2"/>
              <a:buChar char="Ø"/>
            </a:pPr>
            <a:r>
              <a:rPr lang="en-US" sz="2800" dirty="0">
                <a:latin typeface="Book Antiqua" panose="02040602050305030304" pitchFamily="18" charset="0"/>
              </a:rPr>
              <a:t>associated company or </a:t>
            </a:r>
          </a:p>
          <a:p>
            <a:pPr>
              <a:buFont typeface="Wingdings" panose="05000000000000000000" pitchFamily="2" charset="2"/>
              <a:buChar char="Ø"/>
            </a:pPr>
            <a:endParaRPr lang="en-US" sz="2800" dirty="0">
              <a:latin typeface="Book Antiqua" panose="02040602050305030304" pitchFamily="18" charset="0"/>
            </a:endParaRPr>
          </a:p>
          <a:p>
            <a:pPr>
              <a:buFont typeface="Wingdings" panose="05000000000000000000" pitchFamily="2" charset="2"/>
              <a:buChar char="Ø"/>
            </a:pPr>
            <a:r>
              <a:rPr lang="en-US" sz="2800" dirty="0" smtClean="0">
                <a:latin typeface="Book Antiqua" panose="02040602050305030304" pitchFamily="18" charset="0"/>
              </a:rPr>
              <a:t>a </a:t>
            </a:r>
            <a:r>
              <a:rPr lang="en-US" sz="2800" dirty="0">
                <a:latin typeface="Book Antiqua" panose="02040602050305030304" pitchFamily="18" charset="0"/>
              </a:rPr>
              <a:t>person connected with him </a:t>
            </a:r>
          </a:p>
          <a:p>
            <a:pPr marL="0" indent="0">
              <a:buNone/>
            </a:pPr>
            <a:endParaRPr lang="en-US" sz="2800" dirty="0">
              <a:latin typeface="Book Antiqua" panose="02040602050305030304" pitchFamily="18" charset="0"/>
            </a:endParaRPr>
          </a:p>
          <a:p>
            <a:pPr marL="0" indent="0">
              <a:buNone/>
            </a:pPr>
            <a:r>
              <a:rPr lang="en-US" sz="2800" dirty="0">
                <a:latin typeface="Book Antiqua" panose="02040602050305030304" pitchFamily="18" charset="0"/>
              </a:rPr>
              <a:t>on acquisition of assets for consideration other than cash, </a:t>
            </a:r>
            <a:r>
              <a:rPr lang="en-US" sz="2800" dirty="0" smtClean="0">
                <a:latin typeface="Book Antiqua" panose="02040602050305030304" pitchFamily="18" charset="0"/>
              </a:rPr>
              <a:t>from </a:t>
            </a:r>
            <a:r>
              <a:rPr lang="en-US" sz="2800" dirty="0">
                <a:latin typeface="Book Antiqua" panose="02040602050305030304" pitchFamily="18" charset="0"/>
              </a:rPr>
              <a:t>the company and vice versa </a:t>
            </a:r>
            <a:r>
              <a:rPr lang="en-US" sz="2800" dirty="0" smtClean="0">
                <a:latin typeface="Book Antiqua" panose="02040602050305030304" pitchFamily="18" charset="0"/>
              </a:rPr>
              <a:t>without </a:t>
            </a:r>
            <a:r>
              <a:rPr lang="en-US" sz="2800" dirty="0">
                <a:latin typeface="Book Antiqua" panose="02040602050305030304" pitchFamily="18" charset="0"/>
              </a:rPr>
              <a:t>the approval of general meeting.</a:t>
            </a:r>
            <a:endParaRPr lang="en-US" sz="2800" b="1" dirty="0">
              <a:solidFill>
                <a:srgbClr val="00B050"/>
              </a:solidFill>
              <a:latin typeface="Book Antiqua" panose="02040602050305030304" pitchFamily="18" charset="0"/>
            </a:endParaRPr>
          </a:p>
        </p:txBody>
      </p:sp>
      <p:sp>
        <p:nvSpPr>
          <p:cNvPr id="7" name="Slide Number Placeholder 6"/>
          <p:cNvSpPr>
            <a:spLocks noGrp="1"/>
          </p:cNvSpPr>
          <p:nvPr>
            <p:ph type="sldNum" sz="quarter" idx="12"/>
          </p:nvPr>
        </p:nvSpPr>
        <p:spPr/>
        <p:txBody>
          <a:bodyPr/>
          <a:lstStyle/>
          <a:p>
            <a:fld id="{2F270E2E-0E7F-4F8B-A26C-98CE2F063FA9}" type="slidenum">
              <a:rPr lang="en-US" smtClean="0"/>
              <a:t>32</a:t>
            </a:fld>
            <a:endParaRPr lang="en-US"/>
          </a:p>
        </p:txBody>
      </p:sp>
    </p:spTree>
    <p:extLst>
      <p:ext uri="{BB962C8B-B14F-4D97-AF65-F5344CB8AC3E}">
        <p14:creationId xmlns:p14="http://schemas.microsoft.com/office/powerpoint/2010/main" val="344989258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inner_bg1.jpg"/>
          <p:cNvPicPr>
            <a:picLocks noChangeAspect="1"/>
          </p:cNvPicPr>
          <p:nvPr/>
        </p:nvPicPr>
        <p:blipFill>
          <a:blip r:embed="rId2" cstate="print"/>
          <a:stretch>
            <a:fillRect/>
          </a:stretch>
        </p:blipFill>
        <p:spPr>
          <a:xfrm>
            <a:off x="1" y="1524"/>
            <a:ext cx="9144019" cy="6854966"/>
          </a:xfrm>
          <a:prstGeom prst="rect">
            <a:avLst/>
          </a:prstGeom>
          <a:noFill/>
          <a:ln>
            <a:noFill/>
          </a:ln>
        </p:spPr>
      </p:pic>
      <p:sp>
        <p:nvSpPr>
          <p:cNvPr id="3" name="Content Placeholder 2"/>
          <p:cNvSpPr>
            <a:spLocks noGrp="1"/>
          </p:cNvSpPr>
          <p:nvPr>
            <p:ph idx="1"/>
          </p:nvPr>
        </p:nvSpPr>
        <p:spPr>
          <a:xfrm>
            <a:off x="381000" y="381000"/>
            <a:ext cx="8229600" cy="5943600"/>
          </a:xfrm>
        </p:spPr>
        <p:txBody>
          <a:bodyPr>
            <a:normAutofit/>
          </a:bodyPr>
          <a:lstStyle/>
          <a:p>
            <a:pPr marL="0" lvl="0" indent="0" algn="ctr">
              <a:spcBef>
                <a:spcPct val="0"/>
              </a:spcBef>
              <a:buNone/>
            </a:pPr>
            <a:r>
              <a:rPr lang="en-US" sz="2200" b="1" dirty="0">
                <a:solidFill>
                  <a:srgbClr val="00B050"/>
                </a:solidFill>
                <a:latin typeface="Book Antiqua" panose="02040602050305030304" pitchFamily="18" charset="0"/>
                <a:ea typeface="+mj-ea"/>
                <a:cs typeface="+mj-cs"/>
              </a:rPr>
              <a:t>SERIOUS FRAUD INVESTIGATION</a:t>
            </a:r>
          </a:p>
          <a:p>
            <a:pPr marL="0" indent="0">
              <a:buNone/>
            </a:pPr>
            <a:r>
              <a:rPr lang="en-US" sz="2400" dirty="0" smtClean="0">
                <a:latin typeface="Book Antiqua" panose="02040602050305030304" pitchFamily="18" charset="0"/>
              </a:rPr>
              <a:t>			</a:t>
            </a:r>
            <a:r>
              <a:rPr lang="en-US" sz="2400" dirty="0" smtClean="0">
                <a:solidFill>
                  <a:srgbClr val="C00000"/>
                </a:solidFill>
                <a:latin typeface="Book Antiqua" panose="02040602050305030304" pitchFamily="18" charset="0"/>
              </a:rPr>
              <a:t>( Section 258 ) </a:t>
            </a:r>
            <a:endParaRPr lang="en-US" sz="2400" dirty="0">
              <a:solidFill>
                <a:srgbClr val="C00000"/>
              </a:solidFill>
              <a:latin typeface="Book Antiqua" panose="02040602050305030304" pitchFamily="18" charset="0"/>
            </a:endParaRPr>
          </a:p>
          <a:p>
            <a:pPr>
              <a:buFont typeface="Wingdings" panose="05000000000000000000" pitchFamily="2" charset="2"/>
              <a:buChar char="Ø"/>
            </a:pPr>
            <a:r>
              <a:rPr lang="en-US" sz="2400" dirty="0">
                <a:latin typeface="Book Antiqua" panose="02040602050305030304" pitchFamily="18" charset="0"/>
              </a:rPr>
              <a:t>Investigation in cases which are of serious nature and has impact on the public at </a:t>
            </a:r>
            <a:r>
              <a:rPr lang="en-US" sz="2400" dirty="0" smtClean="0">
                <a:latin typeface="Book Antiqua" panose="02040602050305030304" pitchFamily="18" charset="0"/>
              </a:rPr>
              <a:t>large- joint investigation team to be headed by SECP- members includes FIA, NAB etc.</a:t>
            </a:r>
            <a:endParaRPr lang="en-US" sz="2400" dirty="0">
              <a:latin typeface="Book Antiqua" panose="02040602050305030304" pitchFamily="18" charset="0"/>
            </a:endParaRPr>
          </a:p>
          <a:p>
            <a:pPr>
              <a:buFont typeface="Wingdings" panose="05000000000000000000" pitchFamily="2" charset="2"/>
              <a:buChar char="Ø"/>
            </a:pPr>
            <a:endParaRPr lang="en-US" sz="2400" dirty="0">
              <a:latin typeface="Book Antiqua" panose="02040602050305030304" pitchFamily="18" charset="0"/>
            </a:endParaRPr>
          </a:p>
          <a:p>
            <a:pPr>
              <a:buFont typeface="Wingdings" panose="05000000000000000000" pitchFamily="2" charset="2"/>
              <a:buChar char="Ø"/>
            </a:pPr>
            <a:r>
              <a:rPr lang="en-US" sz="2400" dirty="0">
                <a:latin typeface="Book Antiqua" panose="02040602050305030304" pitchFamily="18" charset="0"/>
              </a:rPr>
              <a:t>to be ordered by the Commission in particular circumstances. </a:t>
            </a:r>
          </a:p>
          <a:p>
            <a:pPr marL="0" indent="0">
              <a:buNone/>
            </a:pPr>
            <a:endParaRPr lang="en-US" sz="2400" dirty="0">
              <a:latin typeface="Book Antiqua" panose="02040602050305030304" pitchFamily="18" charset="0"/>
            </a:endParaRPr>
          </a:p>
          <a:p>
            <a:pPr marL="0" lvl="0" indent="0" algn="ctr">
              <a:spcBef>
                <a:spcPct val="0"/>
              </a:spcBef>
              <a:buNone/>
            </a:pPr>
            <a:r>
              <a:rPr lang="en-US" sz="2200" b="1" dirty="0">
                <a:solidFill>
                  <a:srgbClr val="00B050"/>
                </a:solidFill>
                <a:latin typeface="Book Antiqua" panose="02040602050305030304" pitchFamily="18" charset="0"/>
                <a:ea typeface="+mj-ea"/>
                <a:cs typeface="+mj-cs"/>
              </a:rPr>
              <a:t>UNIFORMITY IN THRESHOLD FOR LEGAL </a:t>
            </a:r>
            <a:r>
              <a:rPr lang="en-US" sz="2200" b="1" dirty="0" smtClean="0">
                <a:solidFill>
                  <a:srgbClr val="00B050"/>
                </a:solidFill>
                <a:latin typeface="Book Antiqua" panose="02040602050305030304" pitchFamily="18" charset="0"/>
                <a:ea typeface="+mj-ea"/>
                <a:cs typeface="+mj-cs"/>
              </a:rPr>
              <a:t>ACTION</a:t>
            </a:r>
          </a:p>
          <a:p>
            <a:pPr marL="0" lvl="0" indent="0" algn="ctr">
              <a:spcBef>
                <a:spcPct val="0"/>
              </a:spcBef>
              <a:buNone/>
            </a:pPr>
            <a:r>
              <a:rPr lang="en-US" sz="2200" b="1" dirty="0" smtClean="0">
                <a:solidFill>
                  <a:srgbClr val="C00000"/>
                </a:solidFill>
                <a:latin typeface="Book Antiqua" panose="02040602050305030304" pitchFamily="18" charset="0"/>
                <a:ea typeface="+mj-ea"/>
                <a:cs typeface="+mj-cs"/>
              </a:rPr>
              <a:t>( Section 286) </a:t>
            </a:r>
            <a:endParaRPr lang="en-US" sz="2800" dirty="0">
              <a:latin typeface="Book Antiqua" panose="02040602050305030304" pitchFamily="18" charset="0"/>
            </a:endParaRPr>
          </a:p>
          <a:p>
            <a:pPr>
              <a:buFont typeface="Wingdings" panose="05000000000000000000" pitchFamily="2" charset="2"/>
              <a:buChar char="Ø"/>
            </a:pPr>
            <a:r>
              <a:rPr lang="en-US" sz="2400" dirty="0">
                <a:latin typeface="Book Antiqua" panose="02040602050305030304" pitchFamily="18" charset="0"/>
              </a:rPr>
              <a:t>A uniform threshold of 10% of the voting rights for filing of applications or taking legal actions against the company by the shareholders</a:t>
            </a:r>
          </a:p>
          <a:p>
            <a:pPr marL="0" indent="0">
              <a:buNone/>
            </a:pPr>
            <a:endParaRPr lang="en-US" sz="2800" b="1" dirty="0">
              <a:solidFill>
                <a:srgbClr val="00B050"/>
              </a:solidFill>
              <a:latin typeface="Book Antiqua" panose="02040602050305030304" pitchFamily="18" charset="0"/>
            </a:endParaRPr>
          </a:p>
        </p:txBody>
      </p:sp>
      <p:sp>
        <p:nvSpPr>
          <p:cNvPr id="7" name="Slide Number Placeholder 6"/>
          <p:cNvSpPr>
            <a:spLocks noGrp="1"/>
          </p:cNvSpPr>
          <p:nvPr>
            <p:ph type="sldNum" sz="quarter" idx="12"/>
          </p:nvPr>
        </p:nvSpPr>
        <p:spPr/>
        <p:txBody>
          <a:bodyPr/>
          <a:lstStyle/>
          <a:p>
            <a:fld id="{32F6B5FA-E3CA-442F-A704-DA849709756C}" type="slidenum">
              <a:rPr lang="en-US" smtClean="0"/>
              <a:t>33</a:t>
            </a:fld>
            <a:fld id="{0D97EF98-D96B-4CE0-B545-0DD2C46A1D91}" type="slidenum">
              <a:rPr lang="en-US" smtClean="0"/>
              <a:t>33</a:t>
            </a:fld>
            <a:fld id="{4EA7BB68-6FE9-427F-B681-F78D23A6425D}" type="slidenum">
              <a:rPr lang="en-US" smtClean="0"/>
              <a:t>33</a:t>
            </a:fld>
            <a:endParaRPr lang="en-US" dirty="0"/>
          </a:p>
        </p:txBody>
      </p:sp>
    </p:spTree>
    <p:extLst>
      <p:ext uri="{BB962C8B-B14F-4D97-AF65-F5344CB8AC3E}">
        <p14:creationId xmlns:p14="http://schemas.microsoft.com/office/powerpoint/2010/main" val="112397726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inner_bg1.jpg"/>
          <p:cNvPicPr>
            <a:picLocks noChangeAspect="1"/>
          </p:cNvPicPr>
          <p:nvPr/>
        </p:nvPicPr>
        <p:blipFill>
          <a:blip r:embed="rId2" cstate="print"/>
          <a:stretch>
            <a:fillRect/>
          </a:stretch>
        </p:blipFill>
        <p:spPr>
          <a:xfrm>
            <a:off x="1" y="1524"/>
            <a:ext cx="9144019" cy="6854966"/>
          </a:xfrm>
          <a:prstGeom prst="rect">
            <a:avLst/>
          </a:prstGeom>
          <a:noFill/>
          <a:ln>
            <a:noFill/>
          </a:ln>
        </p:spPr>
      </p:pic>
      <p:sp>
        <p:nvSpPr>
          <p:cNvPr id="3" name="Content Placeholder 2"/>
          <p:cNvSpPr>
            <a:spLocks noGrp="1"/>
          </p:cNvSpPr>
          <p:nvPr>
            <p:ph idx="1"/>
          </p:nvPr>
        </p:nvSpPr>
        <p:spPr>
          <a:xfrm>
            <a:off x="381000" y="381000"/>
            <a:ext cx="8229600" cy="5943600"/>
          </a:xfrm>
        </p:spPr>
        <p:txBody>
          <a:bodyPr>
            <a:normAutofit fontScale="92500" lnSpcReduction="20000"/>
          </a:bodyPr>
          <a:lstStyle/>
          <a:p>
            <a:pPr marL="0" indent="0" algn="ctr">
              <a:spcBef>
                <a:spcPct val="0"/>
              </a:spcBef>
              <a:buNone/>
            </a:pPr>
            <a:r>
              <a:rPr lang="en-US" sz="2400" b="1" dirty="0">
                <a:solidFill>
                  <a:srgbClr val="00B050"/>
                </a:solidFill>
                <a:latin typeface="Book Antiqua" panose="02040602050305030304" pitchFamily="18" charset="0"/>
                <a:ea typeface="+mj-ea"/>
                <a:cs typeface="+mj-cs"/>
              </a:rPr>
              <a:t>EXEMPTION FROM FILING OF ANNUAL </a:t>
            </a:r>
            <a:r>
              <a:rPr lang="en-US" sz="2400" b="1" dirty="0" smtClean="0">
                <a:solidFill>
                  <a:srgbClr val="00B050"/>
                </a:solidFill>
                <a:latin typeface="Book Antiqua" panose="02040602050305030304" pitchFamily="18" charset="0"/>
                <a:ea typeface="+mj-ea"/>
                <a:cs typeface="+mj-cs"/>
              </a:rPr>
              <a:t>RETURN</a:t>
            </a:r>
          </a:p>
          <a:p>
            <a:pPr marL="0" indent="0" algn="ctr">
              <a:buNone/>
            </a:pPr>
            <a:r>
              <a:rPr lang="en-US" sz="2200" b="1" dirty="0" smtClean="0">
                <a:solidFill>
                  <a:srgbClr val="FF0000"/>
                </a:solidFill>
                <a:latin typeface="Book Antiqua" panose="02040602050305030304" pitchFamily="18" charset="0"/>
              </a:rPr>
              <a:t>[section 130(5)]</a:t>
            </a:r>
            <a:endParaRPr lang="en-US" sz="2200" b="1" dirty="0">
              <a:solidFill>
                <a:srgbClr val="FF0000"/>
              </a:solidFill>
              <a:latin typeface="Book Antiqua" panose="02040602050305030304" pitchFamily="18" charset="0"/>
            </a:endParaRPr>
          </a:p>
          <a:p>
            <a:pPr lvl="0"/>
            <a:r>
              <a:rPr lang="en-US" sz="2400" dirty="0">
                <a:latin typeface="Book Antiqua" panose="02040602050305030304" pitchFamily="18" charset="0"/>
              </a:rPr>
              <a:t>A </a:t>
            </a:r>
            <a:r>
              <a:rPr lang="en-US" sz="2400" u="sng" dirty="0">
                <a:latin typeface="Book Antiqua" panose="02040602050305030304" pitchFamily="18" charset="0"/>
              </a:rPr>
              <a:t>private company </a:t>
            </a:r>
            <a:r>
              <a:rPr lang="en-US" sz="2400" dirty="0">
                <a:latin typeface="Book Antiqua" panose="02040602050305030304" pitchFamily="18" charset="0"/>
              </a:rPr>
              <a:t>having paid-up capital not exceeding </a:t>
            </a:r>
            <a:r>
              <a:rPr lang="en-US" sz="2400" dirty="0" err="1">
                <a:latin typeface="Book Antiqua" panose="02040602050305030304" pitchFamily="18" charset="0"/>
              </a:rPr>
              <a:t>Rs</a:t>
            </a:r>
            <a:r>
              <a:rPr lang="en-US" sz="2400" dirty="0">
                <a:latin typeface="Book Antiqua" panose="02040602050305030304" pitchFamily="18" charset="0"/>
              </a:rPr>
              <a:t>. </a:t>
            </a:r>
            <a:r>
              <a:rPr lang="en-US" sz="2400" dirty="0" smtClean="0">
                <a:latin typeface="Book Antiqua" panose="02040602050305030304" pitchFamily="18" charset="0"/>
              </a:rPr>
              <a:t>1.0 M </a:t>
            </a:r>
            <a:r>
              <a:rPr lang="en-US" sz="2400" dirty="0">
                <a:latin typeface="Book Antiqua" panose="02040602050305030304" pitchFamily="18" charset="0"/>
              </a:rPr>
              <a:t>or SMC</a:t>
            </a:r>
          </a:p>
          <a:p>
            <a:pPr lvl="0"/>
            <a:endParaRPr lang="en-US" sz="2400" dirty="0" smtClean="0">
              <a:latin typeface="Book Antiqua" panose="02040602050305030304" pitchFamily="18" charset="0"/>
            </a:endParaRPr>
          </a:p>
          <a:p>
            <a:pPr lvl="1"/>
            <a:r>
              <a:rPr lang="en-US" sz="2400" dirty="0" smtClean="0">
                <a:latin typeface="Book Antiqua" panose="02040602050305030304" pitchFamily="18" charset="0"/>
              </a:rPr>
              <a:t>Not required </a:t>
            </a:r>
            <a:r>
              <a:rPr lang="en-US" sz="2400" dirty="0">
                <a:latin typeface="Book Antiqua" panose="02040602050305030304" pitchFamily="18" charset="0"/>
              </a:rPr>
              <a:t>unless there is a change in membership or </a:t>
            </a:r>
            <a:r>
              <a:rPr lang="en-US" sz="2400" dirty="0" smtClean="0">
                <a:latin typeface="Book Antiqua" panose="02040602050305030304" pitchFamily="18" charset="0"/>
              </a:rPr>
              <a:t>directorship</a:t>
            </a:r>
            <a:endParaRPr lang="en-US" sz="2400" dirty="0">
              <a:latin typeface="Book Antiqua" panose="02040602050305030304" pitchFamily="18" charset="0"/>
            </a:endParaRPr>
          </a:p>
          <a:p>
            <a:pPr>
              <a:buFont typeface="Wingdings" panose="05000000000000000000" pitchFamily="2" charset="2"/>
              <a:buChar char="Ø"/>
            </a:pPr>
            <a:endParaRPr lang="en-US" sz="2400" dirty="0">
              <a:latin typeface="Book Antiqua" panose="02040602050305030304" pitchFamily="18" charset="0"/>
            </a:endParaRPr>
          </a:p>
          <a:p>
            <a:pPr marL="0" indent="0" algn="ctr">
              <a:spcBef>
                <a:spcPct val="0"/>
              </a:spcBef>
              <a:buNone/>
            </a:pPr>
            <a:r>
              <a:rPr lang="en-US" sz="2200" b="1" dirty="0">
                <a:solidFill>
                  <a:srgbClr val="00B050"/>
                </a:solidFill>
                <a:latin typeface="Book Antiqua" panose="02040602050305030304" pitchFamily="18" charset="0"/>
                <a:ea typeface="+mj-ea"/>
                <a:cs typeface="+mj-cs"/>
              </a:rPr>
              <a:t>FILING OF ACCOUNTS</a:t>
            </a:r>
          </a:p>
          <a:p>
            <a:r>
              <a:rPr lang="en-US" sz="2400" dirty="0" smtClean="0">
                <a:latin typeface="Book Antiqua" panose="02040602050305030304" pitchFamily="18" charset="0"/>
              </a:rPr>
              <a:t>Capital </a:t>
            </a:r>
            <a:r>
              <a:rPr lang="en-US" sz="2400" dirty="0">
                <a:latin typeface="Book Antiqua" panose="02040602050305030304" pitchFamily="18" charset="0"/>
              </a:rPr>
              <a:t>up to 1.0 M – un-audited accounts to be </a:t>
            </a:r>
            <a:r>
              <a:rPr lang="en-US" sz="2400" dirty="0" smtClean="0">
                <a:latin typeface="Book Antiqua" panose="02040602050305030304" pitchFamily="18" charset="0"/>
              </a:rPr>
              <a:t>filed </a:t>
            </a:r>
            <a:r>
              <a:rPr lang="en-US" sz="2400" b="1" dirty="0" smtClean="0">
                <a:solidFill>
                  <a:srgbClr val="FF0000"/>
                </a:solidFill>
                <a:latin typeface="Book Antiqua" panose="02040602050305030304" pitchFamily="18" charset="0"/>
              </a:rPr>
              <a:t>[section 234</a:t>
            </a:r>
            <a:r>
              <a:rPr lang="en-US" sz="2400" b="1" dirty="0">
                <a:solidFill>
                  <a:srgbClr val="FF0000"/>
                </a:solidFill>
                <a:latin typeface="Book Antiqua" panose="02040602050305030304" pitchFamily="18" charset="0"/>
              </a:rPr>
              <a:t>]</a:t>
            </a:r>
          </a:p>
          <a:p>
            <a:endParaRPr lang="en-US" sz="2400" dirty="0">
              <a:latin typeface="Book Antiqua" panose="02040602050305030304" pitchFamily="18" charset="0"/>
            </a:endParaRPr>
          </a:p>
          <a:p>
            <a:r>
              <a:rPr lang="en-US" sz="2400" dirty="0">
                <a:latin typeface="Book Antiqua" panose="02040602050305030304" pitchFamily="18" charset="0"/>
              </a:rPr>
              <a:t>Capital exceeding 1.0 M but not exceeding 10.0 M – no need to be </a:t>
            </a:r>
            <a:r>
              <a:rPr lang="en-US" sz="2400" dirty="0" smtClean="0">
                <a:latin typeface="Book Antiqua" panose="02040602050305030304" pitchFamily="18" charset="0"/>
              </a:rPr>
              <a:t>filed </a:t>
            </a:r>
            <a:r>
              <a:rPr lang="en-US" sz="2400" b="1" dirty="0" smtClean="0">
                <a:solidFill>
                  <a:srgbClr val="FF0000"/>
                </a:solidFill>
                <a:latin typeface="Book Antiqua" panose="02040602050305030304" pitchFamily="18" charset="0"/>
              </a:rPr>
              <a:t>[</a:t>
            </a:r>
            <a:r>
              <a:rPr lang="en-US" sz="2400" b="1" dirty="0">
                <a:solidFill>
                  <a:srgbClr val="FF0000"/>
                </a:solidFill>
                <a:latin typeface="Book Antiqua" panose="02040602050305030304" pitchFamily="18" charset="0"/>
              </a:rPr>
              <a:t>section </a:t>
            </a:r>
            <a:r>
              <a:rPr lang="en-US" sz="2400" b="1" dirty="0" smtClean="0">
                <a:solidFill>
                  <a:srgbClr val="FF0000"/>
                </a:solidFill>
                <a:latin typeface="Book Antiqua" panose="02040602050305030304" pitchFamily="18" charset="0"/>
              </a:rPr>
              <a:t>233]</a:t>
            </a:r>
            <a:endParaRPr lang="en-US" sz="2400" b="1" dirty="0">
              <a:solidFill>
                <a:srgbClr val="FF0000"/>
              </a:solidFill>
              <a:latin typeface="Book Antiqua" panose="02040602050305030304" pitchFamily="18" charset="0"/>
            </a:endParaRPr>
          </a:p>
          <a:p>
            <a:endParaRPr lang="en-US" sz="2400" dirty="0">
              <a:latin typeface="Book Antiqua" panose="02040602050305030304" pitchFamily="18" charset="0"/>
            </a:endParaRPr>
          </a:p>
          <a:p>
            <a:endParaRPr lang="en-US" sz="2400" dirty="0">
              <a:latin typeface="Book Antiqua" panose="02040602050305030304" pitchFamily="18" charset="0"/>
            </a:endParaRPr>
          </a:p>
          <a:p>
            <a:r>
              <a:rPr lang="en-US" sz="2400" dirty="0">
                <a:latin typeface="Book Antiqua" panose="02040602050305030304" pitchFamily="18" charset="0"/>
              </a:rPr>
              <a:t>Filing time for listed – 30 days after AGM and for others 15 days after </a:t>
            </a:r>
            <a:r>
              <a:rPr lang="en-US" sz="2400" dirty="0" smtClean="0">
                <a:latin typeface="Book Antiqua" panose="02040602050305030304" pitchFamily="18" charset="0"/>
              </a:rPr>
              <a:t>AGM – only electronically.</a:t>
            </a:r>
            <a:endParaRPr lang="en-US" sz="2400" dirty="0">
              <a:latin typeface="Book Antiqua" panose="02040602050305030304" pitchFamily="18" charset="0"/>
            </a:endParaRPr>
          </a:p>
        </p:txBody>
      </p:sp>
      <p:sp>
        <p:nvSpPr>
          <p:cNvPr id="7" name="Slide Number Placeholder 6"/>
          <p:cNvSpPr>
            <a:spLocks noGrp="1"/>
          </p:cNvSpPr>
          <p:nvPr>
            <p:ph type="sldNum" sz="quarter" idx="12"/>
          </p:nvPr>
        </p:nvSpPr>
        <p:spPr/>
        <p:txBody>
          <a:bodyPr/>
          <a:lstStyle/>
          <a:p>
            <a:fld id="{2F270E2E-0E7F-4F8B-A26C-98CE2F063FA9}" type="slidenum">
              <a:rPr lang="en-US" smtClean="0"/>
              <a:t>34</a:t>
            </a:fld>
            <a:endParaRPr lang="en-US"/>
          </a:p>
        </p:txBody>
      </p:sp>
    </p:spTree>
    <p:extLst>
      <p:ext uri="{BB962C8B-B14F-4D97-AF65-F5344CB8AC3E}">
        <p14:creationId xmlns:p14="http://schemas.microsoft.com/office/powerpoint/2010/main" val="268058773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inner_bg1.jpg"/>
          <p:cNvPicPr>
            <a:picLocks noChangeAspect="1"/>
          </p:cNvPicPr>
          <p:nvPr/>
        </p:nvPicPr>
        <p:blipFill>
          <a:blip r:embed="rId2" cstate="print"/>
          <a:stretch>
            <a:fillRect/>
          </a:stretch>
        </p:blipFill>
        <p:spPr>
          <a:xfrm>
            <a:off x="1" y="1524"/>
            <a:ext cx="9144019" cy="6854966"/>
          </a:xfrm>
          <a:prstGeom prst="rect">
            <a:avLst/>
          </a:prstGeom>
          <a:noFill/>
          <a:ln>
            <a:noFill/>
          </a:ln>
        </p:spPr>
      </p:pic>
      <p:sp>
        <p:nvSpPr>
          <p:cNvPr id="3" name="Content Placeholder 2"/>
          <p:cNvSpPr>
            <a:spLocks noGrp="1"/>
          </p:cNvSpPr>
          <p:nvPr>
            <p:ph idx="1"/>
          </p:nvPr>
        </p:nvSpPr>
        <p:spPr>
          <a:xfrm>
            <a:off x="457210" y="685800"/>
            <a:ext cx="8229600" cy="4990539"/>
          </a:xfrm>
        </p:spPr>
        <p:txBody>
          <a:bodyPr>
            <a:noAutofit/>
          </a:bodyPr>
          <a:lstStyle/>
          <a:p>
            <a:pPr marL="0" indent="0" algn="ctr">
              <a:spcBef>
                <a:spcPct val="0"/>
              </a:spcBef>
              <a:buNone/>
            </a:pPr>
            <a:r>
              <a:rPr lang="en-US" sz="2000" b="1" dirty="0" smtClean="0">
                <a:solidFill>
                  <a:srgbClr val="00B050"/>
                </a:solidFill>
                <a:latin typeface="Book Antiqua" panose="02040602050305030304" pitchFamily="18" charset="0"/>
                <a:ea typeface="+mj-ea"/>
                <a:cs typeface="+mj-cs"/>
              </a:rPr>
              <a:t>DIVIDEND</a:t>
            </a:r>
            <a:endParaRPr lang="en-AU" sz="2000" b="1" dirty="0" smtClean="0">
              <a:solidFill>
                <a:srgbClr val="00B050"/>
              </a:solidFill>
              <a:latin typeface="Book Antiqua" panose="02040602050305030304" pitchFamily="18" charset="0"/>
              <a:ea typeface="+mj-ea"/>
              <a:cs typeface="+mj-cs"/>
            </a:endParaRPr>
          </a:p>
          <a:p>
            <a:r>
              <a:rPr lang="en-US" sz="2000" dirty="0" smtClean="0">
                <a:latin typeface="Book Antiqua" panose="02040602050305030304" pitchFamily="18" charset="0"/>
              </a:rPr>
              <a:t>Specie </a:t>
            </a:r>
            <a:r>
              <a:rPr lang="en-US" sz="2000" dirty="0">
                <a:latin typeface="Book Antiqua" panose="02040602050305030304" pitchFamily="18" charset="0"/>
              </a:rPr>
              <a:t>dividend – only </a:t>
            </a:r>
            <a:r>
              <a:rPr lang="en-US" sz="2000" dirty="0" smtClean="0">
                <a:latin typeface="Book Antiqua" panose="02040602050305030304" pitchFamily="18" charset="0"/>
              </a:rPr>
              <a:t>in the shape of </a:t>
            </a:r>
            <a:r>
              <a:rPr lang="en-US" sz="2000" dirty="0">
                <a:latin typeface="Book Antiqua" panose="02040602050305030304" pitchFamily="18" charset="0"/>
              </a:rPr>
              <a:t>shares of listed </a:t>
            </a:r>
            <a:r>
              <a:rPr lang="en-US" sz="2000" dirty="0" smtClean="0">
                <a:latin typeface="Book Antiqua" panose="02040602050305030304" pitchFamily="18" charset="0"/>
              </a:rPr>
              <a:t>company </a:t>
            </a:r>
            <a:r>
              <a:rPr lang="en-AU" sz="2000" dirty="0" smtClean="0">
                <a:solidFill>
                  <a:srgbClr val="FF0000"/>
                </a:solidFill>
                <a:latin typeface="Book Antiqua" panose="02040602050305030304" pitchFamily="18" charset="0"/>
              </a:rPr>
              <a:t>[</a:t>
            </a:r>
            <a:r>
              <a:rPr lang="en-AU" sz="2000" dirty="0">
                <a:solidFill>
                  <a:srgbClr val="FF0000"/>
                </a:solidFill>
                <a:latin typeface="Book Antiqua" panose="02040602050305030304" pitchFamily="18" charset="0"/>
              </a:rPr>
              <a:t>section </a:t>
            </a:r>
            <a:r>
              <a:rPr lang="en-AU" sz="2000" dirty="0" smtClean="0">
                <a:solidFill>
                  <a:srgbClr val="FF0000"/>
                </a:solidFill>
                <a:latin typeface="Book Antiqua" panose="02040602050305030304" pitchFamily="18" charset="0"/>
              </a:rPr>
              <a:t>241]</a:t>
            </a:r>
            <a:endParaRPr lang="en-AU" sz="2000" dirty="0">
              <a:solidFill>
                <a:srgbClr val="FF0000"/>
              </a:solidFill>
              <a:latin typeface="Book Antiqua" panose="02040602050305030304" pitchFamily="18" charset="0"/>
            </a:endParaRPr>
          </a:p>
          <a:p>
            <a:pPr lvl="0"/>
            <a:r>
              <a:rPr lang="en-US" sz="2000" dirty="0" smtClean="0">
                <a:latin typeface="Book Antiqua" panose="02040602050305030304" pitchFamily="18" charset="0"/>
              </a:rPr>
              <a:t>Enabling </a:t>
            </a:r>
            <a:r>
              <a:rPr lang="en-US" sz="2000" dirty="0">
                <a:latin typeface="Book Antiqua" panose="02040602050305030304" pitchFamily="18" charset="0"/>
              </a:rPr>
              <a:t>provision to withhold the dividend in case of incomplete </a:t>
            </a:r>
            <a:r>
              <a:rPr lang="en-US" sz="2000" dirty="0" smtClean="0">
                <a:latin typeface="Book Antiqua" panose="02040602050305030304" pitchFamily="18" charset="0"/>
              </a:rPr>
              <a:t>documentation </a:t>
            </a:r>
            <a:r>
              <a:rPr lang="en-AU" sz="2000" dirty="0">
                <a:solidFill>
                  <a:srgbClr val="FF0000"/>
                </a:solidFill>
                <a:latin typeface="Book Antiqua" panose="02040602050305030304" pitchFamily="18" charset="0"/>
              </a:rPr>
              <a:t>[section </a:t>
            </a:r>
            <a:r>
              <a:rPr lang="en-AU" sz="2000" dirty="0" smtClean="0">
                <a:solidFill>
                  <a:srgbClr val="FF0000"/>
                </a:solidFill>
                <a:latin typeface="Book Antiqua" panose="02040602050305030304" pitchFamily="18" charset="0"/>
              </a:rPr>
              <a:t>243 (3)]</a:t>
            </a:r>
            <a:endParaRPr lang="en-AU" sz="2000" dirty="0">
              <a:solidFill>
                <a:srgbClr val="FF0000"/>
              </a:solidFill>
              <a:latin typeface="Book Antiqua" panose="02040602050305030304" pitchFamily="18" charset="0"/>
            </a:endParaRPr>
          </a:p>
          <a:p>
            <a:pPr lvl="0"/>
            <a:r>
              <a:rPr lang="en-US" sz="2000" dirty="0" smtClean="0">
                <a:latin typeface="Book Antiqua" panose="02040602050305030304" pitchFamily="18" charset="0"/>
              </a:rPr>
              <a:t>In </a:t>
            </a:r>
            <a:r>
              <a:rPr lang="en-US" sz="2000" dirty="0">
                <a:latin typeface="Book Antiqua" panose="02040602050305030304" pitchFamily="18" charset="0"/>
              </a:rPr>
              <a:t>case of a listed company</a:t>
            </a:r>
            <a:r>
              <a:rPr lang="en-US" sz="2000" dirty="0" smtClean="0">
                <a:latin typeface="Book Antiqua" panose="02040602050305030304" pitchFamily="18" charset="0"/>
              </a:rPr>
              <a:t>, </a:t>
            </a:r>
            <a:r>
              <a:rPr lang="en-US" sz="2000" dirty="0">
                <a:latin typeface="Book Antiqua" panose="02040602050305030304" pitchFamily="18" charset="0"/>
              </a:rPr>
              <a:t>dividend payable in cash shall only be paid through electronic mode directly into the bank account shareholders</a:t>
            </a:r>
            <a:r>
              <a:rPr lang="en-US" sz="2000" dirty="0" smtClean="0">
                <a:latin typeface="Book Antiqua" panose="02040602050305030304" pitchFamily="18" charset="0"/>
              </a:rPr>
              <a:t>.</a:t>
            </a:r>
            <a:r>
              <a:rPr lang="en-AU" sz="2000" dirty="0">
                <a:solidFill>
                  <a:prstClr val="black"/>
                </a:solidFill>
                <a:latin typeface="Book Antiqua" panose="02040602050305030304" pitchFamily="18" charset="0"/>
              </a:rPr>
              <a:t> </a:t>
            </a:r>
            <a:r>
              <a:rPr lang="en-AU" sz="2000" dirty="0">
                <a:solidFill>
                  <a:srgbClr val="FF0000"/>
                </a:solidFill>
                <a:latin typeface="Book Antiqua" panose="02040602050305030304" pitchFamily="18" charset="0"/>
              </a:rPr>
              <a:t>[section </a:t>
            </a:r>
            <a:r>
              <a:rPr lang="en-AU" sz="2000" dirty="0" smtClean="0">
                <a:solidFill>
                  <a:srgbClr val="FF0000"/>
                </a:solidFill>
                <a:latin typeface="Book Antiqua" panose="02040602050305030304" pitchFamily="18" charset="0"/>
              </a:rPr>
              <a:t>242 (2</a:t>
            </a:r>
            <a:r>
              <a:rPr lang="en-AU" sz="2000" baseline="30000" dirty="0" smtClean="0">
                <a:solidFill>
                  <a:srgbClr val="FF0000"/>
                </a:solidFill>
                <a:latin typeface="Book Antiqua" panose="02040602050305030304" pitchFamily="18" charset="0"/>
              </a:rPr>
              <a:t>nd</a:t>
            </a:r>
            <a:r>
              <a:rPr lang="en-AU" sz="2000" dirty="0" smtClean="0">
                <a:solidFill>
                  <a:srgbClr val="FF0000"/>
                </a:solidFill>
                <a:latin typeface="Book Antiqua" panose="02040602050305030304" pitchFamily="18" charset="0"/>
              </a:rPr>
              <a:t> proviso]</a:t>
            </a:r>
          </a:p>
          <a:p>
            <a:pPr marL="0" lvl="0" indent="0">
              <a:buNone/>
            </a:pPr>
            <a:r>
              <a:rPr lang="en-US" sz="2000" b="1" dirty="0" smtClean="0">
                <a:solidFill>
                  <a:prstClr val="black"/>
                </a:solidFill>
                <a:latin typeface="Book Antiqua" panose="02040602050305030304" pitchFamily="18" charset="0"/>
              </a:rPr>
              <a:t>Unclaimed </a:t>
            </a:r>
            <a:r>
              <a:rPr lang="en-US" sz="2000" b="1" dirty="0">
                <a:solidFill>
                  <a:prstClr val="black"/>
                </a:solidFill>
                <a:latin typeface="Book Antiqua" panose="02040602050305030304" pitchFamily="18" charset="0"/>
              </a:rPr>
              <a:t>dividend to vest with Federal </a:t>
            </a:r>
            <a:r>
              <a:rPr lang="en-US" sz="2000" b="1" dirty="0" smtClean="0">
                <a:solidFill>
                  <a:prstClr val="black"/>
                </a:solidFill>
                <a:latin typeface="Book Antiqua" panose="02040602050305030304" pitchFamily="18" charset="0"/>
              </a:rPr>
              <a:t>Government </a:t>
            </a:r>
            <a:r>
              <a:rPr lang="en-US" sz="2000" b="1" dirty="0" smtClean="0">
                <a:solidFill>
                  <a:srgbClr val="FF0000"/>
                </a:solidFill>
                <a:latin typeface="Book Antiqua" panose="02040602050305030304" pitchFamily="18" charset="0"/>
              </a:rPr>
              <a:t>[section 244]</a:t>
            </a:r>
            <a:endParaRPr lang="en-US" sz="2000" dirty="0">
              <a:solidFill>
                <a:srgbClr val="FF0000"/>
              </a:solidFill>
              <a:latin typeface="Book Antiqua" panose="02040602050305030304" pitchFamily="18" charset="0"/>
            </a:endParaRPr>
          </a:p>
          <a:p>
            <a:pPr lvl="0"/>
            <a:r>
              <a:rPr lang="en-US" sz="2000" dirty="0">
                <a:solidFill>
                  <a:prstClr val="black"/>
                </a:solidFill>
                <a:latin typeface="Book Antiqua" panose="02040602050305030304" pitchFamily="18" charset="0"/>
              </a:rPr>
              <a:t>A complete mechanism for the dividend unclaimed for three years and for deposit of the same to the credit of the Federal government provided. </a:t>
            </a:r>
          </a:p>
          <a:p>
            <a:pPr marL="0" lvl="0" indent="0">
              <a:buNone/>
            </a:pPr>
            <a:r>
              <a:rPr lang="en-US" sz="2000" b="1" dirty="0" smtClean="0">
                <a:solidFill>
                  <a:prstClr val="black"/>
                </a:solidFill>
                <a:latin typeface="Book Antiqua" panose="02040602050305030304" pitchFamily="18" charset="0"/>
              </a:rPr>
              <a:t>Establishment </a:t>
            </a:r>
            <a:r>
              <a:rPr lang="en-US" sz="2000" b="1" dirty="0">
                <a:solidFill>
                  <a:prstClr val="black"/>
                </a:solidFill>
                <a:latin typeface="Book Antiqua" panose="02040602050305030304" pitchFamily="18" charset="0"/>
              </a:rPr>
              <a:t>of Investor Education and Awareness </a:t>
            </a:r>
            <a:r>
              <a:rPr lang="en-US" sz="2000" b="1" dirty="0" smtClean="0">
                <a:solidFill>
                  <a:prstClr val="black"/>
                </a:solidFill>
                <a:latin typeface="Book Antiqua" panose="02040602050305030304" pitchFamily="18" charset="0"/>
              </a:rPr>
              <a:t>Fund </a:t>
            </a:r>
            <a:r>
              <a:rPr lang="en-US" sz="2000" b="1" dirty="0" smtClean="0">
                <a:solidFill>
                  <a:srgbClr val="FF0000"/>
                </a:solidFill>
                <a:latin typeface="Book Antiqua" panose="02040602050305030304" pitchFamily="18" charset="0"/>
              </a:rPr>
              <a:t>[section 245]</a:t>
            </a:r>
            <a:endParaRPr lang="en-US" sz="2000" dirty="0">
              <a:solidFill>
                <a:srgbClr val="FF0000"/>
              </a:solidFill>
              <a:latin typeface="Book Antiqua" panose="02040602050305030304" pitchFamily="18" charset="0"/>
            </a:endParaRPr>
          </a:p>
          <a:p>
            <a:pPr lvl="0"/>
            <a:r>
              <a:rPr lang="en-US" sz="2000" dirty="0">
                <a:solidFill>
                  <a:prstClr val="black"/>
                </a:solidFill>
                <a:latin typeface="Book Antiqua" panose="02040602050305030304" pitchFamily="18" charset="0"/>
              </a:rPr>
              <a:t>Enabling provision added to create a Fund which shall provide for investor education and protection measures.</a:t>
            </a:r>
            <a:endParaRPr lang="en-AU" sz="2000" dirty="0">
              <a:solidFill>
                <a:prstClr val="black"/>
              </a:solidFill>
              <a:latin typeface="Book Antiqua" panose="02040602050305030304" pitchFamily="18" charset="0"/>
            </a:endParaRPr>
          </a:p>
          <a:p>
            <a:pPr lvl="0"/>
            <a:endParaRPr lang="en-AU" sz="2400" dirty="0">
              <a:solidFill>
                <a:srgbClr val="FF0000"/>
              </a:solidFill>
              <a:latin typeface="Book Antiqua" panose="02040602050305030304" pitchFamily="18" charset="0"/>
            </a:endParaRPr>
          </a:p>
          <a:p>
            <a:endParaRPr lang="en-AU" sz="2500" dirty="0">
              <a:latin typeface="Book Antiqua" panose="02040602050305030304" pitchFamily="18" charset="0"/>
            </a:endParaRPr>
          </a:p>
          <a:p>
            <a:pPr marL="0" indent="0">
              <a:buNone/>
            </a:pPr>
            <a:endParaRPr lang="en-AU" sz="2800" dirty="0">
              <a:latin typeface="Book Antiqua" panose="02040602050305030304" pitchFamily="18" charset="0"/>
            </a:endParaRPr>
          </a:p>
          <a:p>
            <a:pPr marL="0" lvl="0" indent="0" algn="just">
              <a:buNone/>
            </a:pPr>
            <a:endParaRPr lang="en-US" sz="2600" dirty="0">
              <a:latin typeface="Book Antiqua" panose="02040602050305030304" pitchFamily="18" charset="0"/>
            </a:endParaRPr>
          </a:p>
        </p:txBody>
      </p:sp>
      <p:sp>
        <p:nvSpPr>
          <p:cNvPr id="7" name="Slide Number Placeholder 6"/>
          <p:cNvSpPr>
            <a:spLocks noGrp="1"/>
          </p:cNvSpPr>
          <p:nvPr>
            <p:ph type="sldNum" sz="quarter" idx="12"/>
          </p:nvPr>
        </p:nvSpPr>
        <p:spPr/>
        <p:txBody>
          <a:bodyPr/>
          <a:lstStyle/>
          <a:p>
            <a:fld id="{2F270E2E-0E7F-4F8B-A26C-98CE2F063FA9}" type="slidenum">
              <a:rPr lang="en-US" smtClean="0"/>
              <a:t>35</a:t>
            </a:fld>
            <a:endParaRPr lang="en-US"/>
          </a:p>
        </p:txBody>
      </p:sp>
    </p:spTree>
    <p:extLst>
      <p:ext uri="{BB962C8B-B14F-4D97-AF65-F5344CB8AC3E}">
        <p14:creationId xmlns:p14="http://schemas.microsoft.com/office/powerpoint/2010/main" val="426252079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inner_bg1.jpg"/>
          <p:cNvPicPr>
            <a:picLocks noChangeAspect="1"/>
          </p:cNvPicPr>
          <p:nvPr/>
        </p:nvPicPr>
        <p:blipFill>
          <a:blip r:embed="rId2" cstate="print"/>
          <a:stretch>
            <a:fillRect/>
          </a:stretch>
        </p:blipFill>
        <p:spPr>
          <a:xfrm>
            <a:off x="1" y="8289"/>
            <a:ext cx="9144019" cy="6854966"/>
          </a:xfrm>
          <a:prstGeom prst="rect">
            <a:avLst/>
          </a:prstGeom>
          <a:noFill/>
          <a:ln>
            <a:noFill/>
          </a:ln>
        </p:spPr>
      </p:pic>
      <p:sp>
        <p:nvSpPr>
          <p:cNvPr id="2" name="Title 1"/>
          <p:cNvSpPr>
            <a:spLocks noGrp="1"/>
          </p:cNvSpPr>
          <p:nvPr>
            <p:ph type="title"/>
          </p:nvPr>
        </p:nvSpPr>
        <p:spPr>
          <a:xfrm>
            <a:off x="457200" y="274638"/>
            <a:ext cx="8229600" cy="792162"/>
          </a:xfrm>
        </p:spPr>
        <p:txBody>
          <a:bodyPr>
            <a:normAutofit/>
          </a:bodyPr>
          <a:lstStyle/>
          <a:p>
            <a:r>
              <a:rPr lang="en-US" sz="2000" b="1" dirty="0">
                <a:solidFill>
                  <a:srgbClr val="00B050"/>
                </a:solidFill>
                <a:latin typeface="Book Antiqua" panose="02040602050305030304" pitchFamily="18" charset="0"/>
              </a:rPr>
              <a:t>AMALGAMATION OF COMPANIES</a:t>
            </a:r>
            <a:br>
              <a:rPr lang="en-US" sz="2000" b="1" dirty="0">
                <a:solidFill>
                  <a:srgbClr val="00B050"/>
                </a:solidFill>
                <a:latin typeface="Book Antiqua" panose="02040602050305030304" pitchFamily="18" charset="0"/>
              </a:rPr>
            </a:br>
            <a:r>
              <a:rPr lang="en-US" sz="2000" b="1" dirty="0" smtClean="0">
                <a:solidFill>
                  <a:srgbClr val="C00000"/>
                </a:solidFill>
                <a:latin typeface="Book Antiqua" panose="02040602050305030304" pitchFamily="18" charset="0"/>
              </a:rPr>
              <a:t>( section 279 to 285)</a:t>
            </a:r>
            <a:endParaRPr lang="en-AU" sz="2000" b="1" dirty="0">
              <a:solidFill>
                <a:srgbClr val="C00000"/>
              </a:solidFill>
              <a:latin typeface="Book Antiqua" panose="02040602050305030304" pitchFamily="18" charset="0"/>
            </a:endParaRPr>
          </a:p>
        </p:txBody>
      </p:sp>
      <p:sp>
        <p:nvSpPr>
          <p:cNvPr id="3" name="Content Placeholder 2"/>
          <p:cNvSpPr>
            <a:spLocks noGrp="1"/>
          </p:cNvSpPr>
          <p:nvPr>
            <p:ph idx="1"/>
          </p:nvPr>
        </p:nvSpPr>
        <p:spPr>
          <a:xfrm>
            <a:off x="457210" y="1295400"/>
            <a:ext cx="8229600" cy="5029200"/>
          </a:xfrm>
        </p:spPr>
        <p:txBody>
          <a:bodyPr>
            <a:normAutofit fontScale="85000" lnSpcReduction="20000"/>
          </a:bodyPr>
          <a:lstStyle/>
          <a:p>
            <a:pPr lvl="0"/>
            <a:r>
              <a:rPr lang="en-US" sz="2900" dirty="0">
                <a:latin typeface="Book Antiqua" panose="02040602050305030304" pitchFamily="18" charset="0"/>
              </a:rPr>
              <a:t>Jurisdiction to allow merger, amalgamation and reconstruction of companies has been shifted from the Court to the Commission</a:t>
            </a:r>
            <a:endParaRPr lang="en-AU" sz="2900" dirty="0">
              <a:latin typeface="Book Antiqua" panose="02040602050305030304" pitchFamily="18" charset="0"/>
            </a:endParaRPr>
          </a:p>
          <a:p>
            <a:pPr marL="0" indent="0">
              <a:buNone/>
            </a:pPr>
            <a:endParaRPr lang="en-AU" sz="2900" dirty="0">
              <a:latin typeface="Book Antiqua" panose="02040602050305030304" pitchFamily="18" charset="0"/>
            </a:endParaRPr>
          </a:p>
          <a:p>
            <a:pPr lvl="0"/>
            <a:r>
              <a:rPr lang="en-US" sz="2900" dirty="0">
                <a:latin typeface="Book Antiqua" panose="02040602050305030304" pitchFamily="18" charset="0"/>
              </a:rPr>
              <a:t>Board of Directors empowered to approve the amalgamation of:</a:t>
            </a:r>
            <a:endParaRPr lang="en-AU" sz="2900" dirty="0">
              <a:latin typeface="Book Antiqua" panose="02040602050305030304" pitchFamily="18" charset="0"/>
            </a:endParaRPr>
          </a:p>
          <a:p>
            <a:pPr marL="0" indent="0">
              <a:buNone/>
            </a:pPr>
            <a:r>
              <a:rPr lang="en-US" sz="2900" dirty="0">
                <a:latin typeface="Book Antiqua" panose="02040602050305030304" pitchFamily="18" charset="0"/>
              </a:rPr>
              <a:t> </a:t>
            </a:r>
            <a:endParaRPr lang="en-AU" sz="2900" dirty="0">
              <a:latin typeface="Book Antiqua" panose="02040602050305030304" pitchFamily="18" charset="0"/>
            </a:endParaRPr>
          </a:p>
          <a:p>
            <a:pPr lvl="1"/>
            <a:r>
              <a:rPr lang="en-US" sz="2900" dirty="0">
                <a:latin typeface="Book Antiqua" panose="02040602050305030304" pitchFamily="18" charset="0"/>
              </a:rPr>
              <a:t>subsidiaries of a holding company, </a:t>
            </a:r>
            <a:endParaRPr lang="en-AU" sz="2900" dirty="0">
              <a:latin typeface="Book Antiqua" panose="02040602050305030304" pitchFamily="18" charset="0"/>
            </a:endParaRPr>
          </a:p>
          <a:p>
            <a:pPr marL="400050" lvl="1" indent="0">
              <a:buNone/>
            </a:pPr>
            <a:r>
              <a:rPr lang="en-US" sz="2900" dirty="0">
                <a:latin typeface="Book Antiqua" panose="02040602050305030304" pitchFamily="18" charset="0"/>
              </a:rPr>
              <a:t> </a:t>
            </a:r>
            <a:endParaRPr lang="en-AU" sz="2900" dirty="0">
              <a:latin typeface="Book Antiqua" panose="02040602050305030304" pitchFamily="18" charset="0"/>
            </a:endParaRPr>
          </a:p>
          <a:p>
            <a:pPr lvl="1"/>
            <a:r>
              <a:rPr lang="en-US" sz="2900" dirty="0">
                <a:latin typeface="Book Antiqua" panose="02040602050305030304" pitchFamily="18" charset="0"/>
              </a:rPr>
              <a:t>wholly owned subsidiaries into its holding company</a:t>
            </a:r>
            <a:endParaRPr lang="en-AU" sz="2900" dirty="0">
              <a:latin typeface="Book Antiqua" panose="02040602050305030304" pitchFamily="18" charset="0"/>
            </a:endParaRPr>
          </a:p>
          <a:p>
            <a:pPr marL="393700" lvl="1" indent="-341313">
              <a:buNone/>
            </a:pPr>
            <a:r>
              <a:rPr lang="en-US" sz="2900" dirty="0">
                <a:latin typeface="Book Antiqua" panose="02040602050305030304" pitchFamily="18" charset="0"/>
              </a:rPr>
              <a:t> </a:t>
            </a:r>
            <a:r>
              <a:rPr lang="en-US" sz="2900" dirty="0" smtClean="0">
                <a:latin typeface="Book Antiqua" panose="02040602050305030304" pitchFamily="18" charset="0"/>
              </a:rPr>
              <a:t>   </a:t>
            </a:r>
          </a:p>
          <a:p>
            <a:pPr marL="393700" lvl="1" indent="-341313">
              <a:buNone/>
            </a:pPr>
            <a:r>
              <a:rPr lang="en-US" sz="2900" dirty="0">
                <a:latin typeface="Book Antiqua" panose="02040602050305030304" pitchFamily="18" charset="0"/>
              </a:rPr>
              <a:t> </a:t>
            </a:r>
            <a:r>
              <a:rPr lang="en-US" sz="2900" dirty="0" smtClean="0">
                <a:latin typeface="Book Antiqua" panose="02040602050305030304" pitchFamily="18" charset="0"/>
              </a:rPr>
              <a:t>   No </a:t>
            </a:r>
            <a:r>
              <a:rPr lang="en-US" sz="2900" dirty="0">
                <a:latin typeface="Book Antiqua" panose="02040602050305030304" pitchFamily="18" charset="0"/>
              </a:rPr>
              <a:t>approval </a:t>
            </a:r>
            <a:r>
              <a:rPr lang="en-US" sz="2900" dirty="0" smtClean="0">
                <a:latin typeface="Book Antiqua" panose="02040602050305030304" pitchFamily="18" charset="0"/>
              </a:rPr>
              <a:t>even of the </a:t>
            </a:r>
            <a:r>
              <a:rPr lang="en-US" sz="2900" dirty="0">
                <a:latin typeface="Book Antiqua" panose="02040602050305030304" pitchFamily="18" charset="0"/>
              </a:rPr>
              <a:t>Commission </a:t>
            </a:r>
            <a:r>
              <a:rPr lang="en-US" sz="2900" dirty="0" smtClean="0">
                <a:latin typeface="Book Antiqua" panose="02040602050305030304" pitchFamily="18" charset="0"/>
              </a:rPr>
              <a:t>would </a:t>
            </a:r>
            <a:r>
              <a:rPr lang="en-US" sz="2900" dirty="0">
                <a:latin typeface="Book Antiqua" panose="02040602050305030304" pitchFamily="18" charset="0"/>
              </a:rPr>
              <a:t>be </a:t>
            </a:r>
            <a:r>
              <a:rPr lang="en-US" sz="2900" dirty="0" smtClean="0">
                <a:latin typeface="Book Antiqua" panose="02040602050305030304" pitchFamily="18" charset="0"/>
              </a:rPr>
              <a:t>required in such cases.</a:t>
            </a:r>
            <a:endParaRPr lang="en-AU" sz="2900" dirty="0">
              <a:latin typeface="Book Antiqua" panose="02040602050305030304" pitchFamily="18" charset="0"/>
            </a:endParaRPr>
          </a:p>
          <a:p>
            <a:pPr marL="0" indent="0">
              <a:buNone/>
            </a:pPr>
            <a:endParaRPr lang="en-AU" dirty="0">
              <a:latin typeface="Book Antiqua" panose="02040602050305030304" pitchFamily="18" charset="0"/>
            </a:endParaRPr>
          </a:p>
        </p:txBody>
      </p:sp>
      <p:sp>
        <p:nvSpPr>
          <p:cNvPr id="8" name="Slide Number Placeholder 7"/>
          <p:cNvSpPr>
            <a:spLocks noGrp="1"/>
          </p:cNvSpPr>
          <p:nvPr>
            <p:ph type="sldNum" sz="quarter" idx="12"/>
          </p:nvPr>
        </p:nvSpPr>
        <p:spPr/>
        <p:txBody>
          <a:bodyPr/>
          <a:lstStyle/>
          <a:p>
            <a:fld id="{2F270E2E-0E7F-4F8B-A26C-98CE2F063FA9}" type="slidenum">
              <a:rPr lang="en-US" smtClean="0"/>
              <a:t>36</a:t>
            </a:fld>
            <a:endParaRPr lang="en-US"/>
          </a:p>
        </p:txBody>
      </p:sp>
    </p:spTree>
    <p:extLst>
      <p:ext uri="{BB962C8B-B14F-4D97-AF65-F5344CB8AC3E}">
        <p14:creationId xmlns:p14="http://schemas.microsoft.com/office/powerpoint/2010/main" val="3887214731"/>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inner_bg1.jpg"/>
          <p:cNvPicPr>
            <a:picLocks noChangeAspect="1"/>
          </p:cNvPicPr>
          <p:nvPr/>
        </p:nvPicPr>
        <p:blipFill>
          <a:blip r:embed="rId2" cstate="print"/>
          <a:stretch>
            <a:fillRect/>
          </a:stretch>
        </p:blipFill>
        <p:spPr>
          <a:xfrm>
            <a:off x="1" y="1524"/>
            <a:ext cx="9144019" cy="6854966"/>
          </a:xfrm>
          <a:prstGeom prst="rect">
            <a:avLst/>
          </a:prstGeom>
          <a:noFill/>
          <a:ln>
            <a:noFill/>
          </a:ln>
        </p:spPr>
      </p:pic>
      <p:sp>
        <p:nvSpPr>
          <p:cNvPr id="2" name="Title 1"/>
          <p:cNvSpPr>
            <a:spLocks noGrp="1"/>
          </p:cNvSpPr>
          <p:nvPr>
            <p:ph type="title"/>
          </p:nvPr>
        </p:nvSpPr>
        <p:spPr>
          <a:xfrm>
            <a:off x="457200" y="274638"/>
            <a:ext cx="8229600" cy="487362"/>
          </a:xfrm>
        </p:spPr>
        <p:txBody>
          <a:bodyPr>
            <a:normAutofit fontScale="90000"/>
          </a:bodyPr>
          <a:lstStyle/>
          <a:p>
            <a:r>
              <a:rPr lang="en-US" b="1" dirty="0" smtClean="0">
                <a:solidFill>
                  <a:srgbClr val="00B050"/>
                </a:solidFill>
              </a:rPr>
              <a:t/>
            </a:r>
            <a:br>
              <a:rPr lang="en-US" b="1" dirty="0" smtClean="0">
                <a:solidFill>
                  <a:srgbClr val="00B050"/>
                </a:solidFill>
              </a:rPr>
            </a:br>
            <a:r>
              <a:rPr lang="en-US" sz="2200" b="1" dirty="0">
                <a:solidFill>
                  <a:srgbClr val="00B050"/>
                </a:solidFill>
                <a:latin typeface="Book Antiqua" panose="02040602050305030304" pitchFamily="18" charset="0"/>
              </a:rPr>
              <a:t>WINDING </a:t>
            </a:r>
            <a:r>
              <a:rPr lang="en-US" sz="2200" b="1" dirty="0" smtClean="0">
                <a:solidFill>
                  <a:srgbClr val="00B050"/>
                </a:solidFill>
                <a:latin typeface="Book Antiqua" panose="02040602050305030304" pitchFamily="18" charset="0"/>
              </a:rPr>
              <a:t>UP</a:t>
            </a:r>
            <a:br>
              <a:rPr lang="en-US" sz="2200" b="1" dirty="0" smtClean="0">
                <a:solidFill>
                  <a:srgbClr val="00B050"/>
                </a:solidFill>
                <a:latin typeface="Book Antiqua" panose="02040602050305030304" pitchFamily="18" charset="0"/>
              </a:rPr>
            </a:br>
            <a:r>
              <a:rPr lang="en-US" sz="2200" b="1" dirty="0" smtClean="0">
                <a:solidFill>
                  <a:srgbClr val="C00000"/>
                </a:solidFill>
                <a:latin typeface="Book Antiqua" panose="02040602050305030304" pitchFamily="18" charset="0"/>
              </a:rPr>
              <a:t>( Section 301)</a:t>
            </a:r>
            <a:r>
              <a:rPr lang="en-AU" sz="2200" b="1" dirty="0">
                <a:solidFill>
                  <a:srgbClr val="00B050"/>
                </a:solidFill>
                <a:latin typeface="Book Antiqua" panose="02040602050305030304" pitchFamily="18" charset="0"/>
              </a:rPr>
              <a:t/>
            </a:r>
            <a:br>
              <a:rPr lang="en-AU" sz="2200" b="1" dirty="0">
                <a:solidFill>
                  <a:srgbClr val="00B050"/>
                </a:solidFill>
                <a:latin typeface="Book Antiqua" panose="02040602050305030304" pitchFamily="18" charset="0"/>
              </a:rPr>
            </a:br>
            <a:endParaRPr lang="en-AU" sz="2200" b="1" dirty="0">
              <a:solidFill>
                <a:srgbClr val="00B050"/>
              </a:solidFill>
              <a:latin typeface="Book Antiqua" panose="02040602050305030304" pitchFamily="18" charset="0"/>
            </a:endParaRPr>
          </a:p>
        </p:txBody>
      </p:sp>
      <p:sp>
        <p:nvSpPr>
          <p:cNvPr id="3" name="Content Placeholder 2"/>
          <p:cNvSpPr>
            <a:spLocks noGrp="1"/>
          </p:cNvSpPr>
          <p:nvPr>
            <p:ph idx="1"/>
          </p:nvPr>
        </p:nvSpPr>
        <p:spPr>
          <a:xfrm>
            <a:off x="457200" y="914400"/>
            <a:ext cx="7924800" cy="5257800"/>
          </a:xfrm>
        </p:spPr>
        <p:txBody>
          <a:bodyPr>
            <a:normAutofit fontScale="55000" lnSpcReduction="20000"/>
          </a:bodyPr>
          <a:lstStyle/>
          <a:p>
            <a:pPr lvl="0"/>
            <a:r>
              <a:rPr lang="en-US" b="1" dirty="0">
                <a:latin typeface="Book Antiqua" panose="02040602050305030304" pitchFamily="18" charset="0"/>
              </a:rPr>
              <a:t>Additional grounds for winding up by court added</a:t>
            </a:r>
            <a:r>
              <a:rPr lang="en-US" b="1" dirty="0" smtClean="0">
                <a:latin typeface="Book Antiqua" panose="02040602050305030304" pitchFamily="18" charset="0"/>
              </a:rPr>
              <a:t>;</a:t>
            </a:r>
            <a:endParaRPr lang="en-AU" b="1" dirty="0">
              <a:latin typeface="Book Antiqua" panose="02040602050305030304" pitchFamily="18" charset="0"/>
            </a:endParaRPr>
          </a:p>
          <a:p>
            <a:pPr marL="0" lvl="0" indent="0">
              <a:buNone/>
            </a:pPr>
            <a:r>
              <a:rPr lang="en-US" b="1" dirty="0">
                <a:latin typeface="Book Antiqua" panose="02040602050305030304" pitchFamily="18" charset="0"/>
              </a:rPr>
              <a:t> </a:t>
            </a:r>
            <a:endParaRPr lang="en-AU" b="1" dirty="0" smtClean="0">
              <a:latin typeface="Book Antiqua" panose="02040602050305030304" pitchFamily="18" charset="0"/>
            </a:endParaRPr>
          </a:p>
          <a:p>
            <a:pPr lvl="0"/>
            <a:r>
              <a:rPr lang="en-US" b="1" dirty="0" smtClean="0">
                <a:latin typeface="Book Antiqua" panose="02040602050305030304" pitchFamily="18" charset="0"/>
              </a:rPr>
              <a:t>default by a company in filing its financial statements or annual returns for 2 financial years;</a:t>
            </a:r>
            <a:endParaRPr lang="en-AU" b="1" dirty="0" smtClean="0">
              <a:latin typeface="Book Antiqua" panose="02040602050305030304" pitchFamily="18" charset="0"/>
            </a:endParaRPr>
          </a:p>
          <a:p>
            <a:pPr marL="0" indent="0">
              <a:buNone/>
            </a:pPr>
            <a:r>
              <a:rPr lang="en-US" b="1" dirty="0">
                <a:latin typeface="Book Antiqua" panose="02040602050305030304" pitchFamily="18" charset="0"/>
              </a:rPr>
              <a:t> </a:t>
            </a:r>
            <a:endParaRPr lang="en-AU" b="1" dirty="0">
              <a:latin typeface="Book Antiqua" panose="02040602050305030304" pitchFamily="18" charset="0"/>
            </a:endParaRPr>
          </a:p>
          <a:p>
            <a:pPr lvl="0"/>
            <a:r>
              <a:rPr lang="en-US" b="1" dirty="0">
                <a:latin typeface="Book Antiqua" panose="02040602050305030304" pitchFamily="18" charset="0"/>
              </a:rPr>
              <a:t>company acting against the interests of Pakistan;</a:t>
            </a:r>
            <a:endParaRPr lang="en-AU" b="1" dirty="0">
              <a:latin typeface="Book Antiqua" panose="02040602050305030304" pitchFamily="18" charset="0"/>
            </a:endParaRPr>
          </a:p>
          <a:p>
            <a:pPr marL="0" indent="0">
              <a:buNone/>
            </a:pPr>
            <a:r>
              <a:rPr lang="en-US" b="1" dirty="0">
                <a:latin typeface="Book Antiqua" panose="02040602050305030304" pitchFamily="18" charset="0"/>
              </a:rPr>
              <a:t> </a:t>
            </a:r>
            <a:endParaRPr lang="en-AU" b="1" dirty="0">
              <a:latin typeface="Book Antiqua" panose="02040602050305030304" pitchFamily="18" charset="0"/>
            </a:endParaRPr>
          </a:p>
          <a:p>
            <a:pPr lvl="0"/>
            <a:r>
              <a:rPr lang="en-US" b="1" dirty="0">
                <a:latin typeface="Book Antiqua" panose="02040602050305030304" pitchFamily="18" charset="0"/>
              </a:rPr>
              <a:t>conduct of business by a company in a manner oppressive to the minority members or persons concerned with the formation or promotion of the company;</a:t>
            </a:r>
            <a:endParaRPr lang="en-AU" b="1" dirty="0">
              <a:latin typeface="Book Antiqua" panose="02040602050305030304" pitchFamily="18" charset="0"/>
            </a:endParaRPr>
          </a:p>
          <a:p>
            <a:pPr marL="0" indent="0">
              <a:buNone/>
            </a:pPr>
            <a:endParaRPr lang="en-AU" b="1" dirty="0">
              <a:latin typeface="Book Antiqua" panose="02040602050305030304" pitchFamily="18" charset="0"/>
            </a:endParaRPr>
          </a:p>
          <a:p>
            <a:pPr lvl="0"/>
            <a:r>
              <a:rPr lang="en-US" b="1" dirty="0">
                <a:latin typeface="Book Antiqua" panose="02040602050305030304" pitchFamily="18" charset="0"/>
              </a:rPr>
              <a:t>revocation of a license; </a:t>
            </a:r>
            <a:endParaRPr lang="en-AU" b="1" dirty="0">
              <a:latin typeface="Book Antiqua" panose="02040602050305030304" pitchFamily="18" charset="0"/>
            </a:endParaRPr>
          </a:p>
          <a:p>
            <a:pPr marL="0" indent="0">
              <a:buNone/>
            </a:pPr>
            <a:r>
              <a:rPr lang="en-US" b="1" dirty="0">
                <a:latin typeface="Book Antiqua" panose="02040602050305030304" pitchFamily="18" charset="0"/>
              </a:rPr>
              <a:t> </a:t>
            </a:r>
            <a:endParaRPr lang="en-AU" b="1" dirty="0">
              <a:latin typeface="Book Antiqua" panose="02040602050305030304" pitchFamily="18" charset="0"/>
            </a:endParaRPr>
          </a:p>
          <a:p>
            <a:pPr lvl="0"/>
            <a:r>
              <a:rPr lang="en-US" b="1" dirty="0">
                <a:latin typeface="Book Antiqua" panose="02040602050305030304" pitchFamily="18" charset="0"/>
              </a:rPr>
              <a:t>raising unauthorized deposits from the general public,</a:t>
            </a:r>
            <a:endParaRPr lang="en-AU" b="1" dirty="0">
              <a:latin typeface="Book Antiqua" panose="02040602050305030304" pitchFamily="18" charset="0"/>
            </a:endParaRPr>
          </a:p>
          <a:p>
            <a:pPr marL="0" indent="0">
              <a:buNone/>
            </a:pPr>
            <a:r>
              <a:rPr lang="en-US" b="1" dirty="0">
                <a:latin typeface="Book Antiqua" panose="02040602050305030304" pitchFamily="18" charset="0"/>
              </a:rPr>
              <a:t> </a:t>
            </a:r>
            <a:endParaRPr lang="en-AU" b="1" dirty="0">
              <a:latin typeface="Book Antiqua" panose="02040602050305030304" pitchFamily="18" charset="0"/>
            </a:endParaRPr>
          </a:p>
          <a:p>
            <a:pPr lvl="0"/>
            <a:r>
              <a:rPr lang="en-US" b="1" dirty="0">
                <a:latin typeface="Book Antiqua" panose="02040602050305030304" pitchFamily="18" charset="0"/>
              </a:rPr>
              <a:t>indulging in referral marketing, multi-level marketing (MLM), Pyramid and Ponzi Schemes, locally or internationally, directly or indirectly; or </a:t>
            </a:r>
            <a:endParaRPr lang="en-AU" b="1" dirty="0">
              <a:latin typeface="Book Antiqua" panose="02040602050305030304" pitchFamily="18" charset="0"/>
            </a:endParaRPr>
          </a:p>
          <a:p>
            <a:pPr marL="0" indent="0">
              <a:buNone/>
            </a:pPr>
            <a:endParaRPr lang="en-AU" b="1" dirty="0">
              <a:latin typeface="Book Antiqua" panose="02040602050305030304" pitchFamily="18" charset="0"/>
            </a:endParaRPr>
          </a:p>
          <a:p>
            <a:pPr lvl="0"/>
            <a:r>
              <a:rPr lang="en-US" b="1" dirty="0">
                <a:latin typeface="Book Antiqua" panose="02040602050305030304" pitchFamily="18" charset="0"/>
              </a:rPr>
              <a:t>any other ground notified by the Commission</a:t>
            </a:r>
            <a:r>
              <a:rPr lang="en-US" b="1" dirty="0" smtClean="0">
                <a:latin typeface="Book Antiqua" panose="02040602050305030304" pitchFamily="18" charset="0"/>
              </a:rPr>
              <a:t>.</a:t>
            </a:r>
            <a:endParaRPr lang="en-AU" b="1" dirty="0">
              <a:latin typeface="Book Antiqua" panose="02040602050305030304" pitchFamily="18" charset="0"/>
            </a:endParaRPr>
          </a:p>
        </p:txBody>
      </p:sp>
      <p:sp>
        <p:nvSpPr>
          <p:cNvPr id="8" name="Slide Number Placeholder 7"/>
          <p:cNvSpPr>
            <a:spLocks noGrp="1"/>
          </p:cNvSpPr>
          <p:nvPr>
            <p:ph type="sldNum" sz="quarter" idx="12"/>
          </p:nvPr>
        </p:nvSpPr>
        <p:spPr/>
        <p:txBody>
          <a:bodyPr/>
          <a:lstStyle/>
          <a:p>
            <a:fld id="{2F270E2E-0E7F-4F8B-A26C-98CE2F063FA9}" type="slidenum">
              <a:rPr lang="en-US" smtClean="0"/>
              <a:t>37</a:t>
            </a:fld>
            <a:endParaRPr lang="en-US"/>
          </a:p>
        </p:txBody>
      </p:sp>
    </p:spTree>
    <p:extLst>
      <p:ext uri="{BB962C8B-B14F-4D97-AF65-F5344CB8AC3E}">
        <p14:creationId xmlns:p14="http://schemas.microsoft.com/office/powerpoint/2010/main" val="667369185"/>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descr="inner_bg1.jpg"/>
          <p:cNvPicPr>
            <a:picLocks noChangeAspect="1"/>
          </p:cNvPicPr>
          <p:nvPr/>
        </p:nvPicPr>
        <p:blipFill>
          <a:blip r:embed="rId2" cstate="print"/>
          <a:stretch>
            <a:fillRect/>
          </a:stretch>
        </p:blipFill>
        <p:spPr>
          <a:xfrm>
            <a:off x="1" y="1524"/>
            <a:ext cx="9144019" cy="6854966"/>
          </a:xfrm>
          <a:prstGeom prst="rect">
            <a:avLst/>
          </a:prstGeom>
          <a:noFill/>
          <a:ln>
            <a:noFill/>
          </a:ln>
        </p:spPr>
      </p:pic>
      <p:sp>
        <p:nvSpPr>
          <p:cNvPr id="3" name="Content Placeholder 2"/>
          <p:cNvSpPr>
            <a:spLocks noGrp="1"/>
          </p:cNvSpPr>
          <p:nvPr>
            <p:ph idx="1"/>
          </p:nvPr>
        </p:nvSpPr>
        <p:spPr>
          <a:xfrm>
            <a:off x="457200" y="914400"/>
            <a:ext cx="8229600" cy="5334000"/>
          </a:xfrm>
        </p:spPr>
        <p:txBody>
          <a:bodyPr>
            <a:normAutofit/>
          </a:bodyPr>
          <a:lstStyle/>
          <a:p>
            <a:pPr marL="0" lvl="0" indent="0" algn="just">
              <a:buNone/>
            </a:pPr>
            <a:endParaRPr lang="en-US" sz="2400" dirty="0" smtClean="0"/>
          </a:p>
          <a:p>
            <a:pPr lvl="0"/>
            <a:endParaRPr lang="en-US" dirty="0"/>
          </a:p>
        </p:txBody>
      </p:sp>
      <p:sp>
        <p:nvSpPr>
          <p:cNvPr id="5" name="Rectangle 4"/>
          <p:cNvSpPr/>
          <p:nvPr/>
        </p:nvSpPr>
        <p:spPr>
          <a:xfrm>
            <a:off x="304800" y="237292"/>
            <a:ext cx="8229600" cy="707886"/>
          </a:xfrm>
          <a:prstGeom prst="rect">
            <a:avLst/>
          </a:prstGeom>
        </p:spPr>
        <p:txBody>
          <a:bodyPr wrap="square">
            <a:spAutoFit/>
          </a:bodyPr>
          <a:lstStyle/>
          <a:p>
            <a:endParaRPr lang="en-US" sz="4000" dirty="0"/>
          </a:p>
        </p:txBody>
      </p:sp>
      <p:sp>
        <p:nvSpPr>
          <p:cNvPr id="4" name="Rectangle 3"/>
          <p:cNvSpPr/>
          <p:nvPr/>
        </p:nvSpPr>
        <p:spPr>
          <a:xfrm>
            <a:off x="533400" y="680621"/>
            <a:ext cx="7848600" cy="5262979"/>
          </a:xfrm>
          <a:prstGeom prst="rect">
            <a:avLst/>
          </a:prstGeom>
        </p:spPr>
        <p:txBody>
          <a:bodyPr wrap="square">
            <a:spAutoFit/>
          </a:bodyPr>
          <a:lstStyle/>
          <a:p>
            <a:pPr lvl="0" algn="ctr">
              <a:spcBef>
                <a:spcPct val="0"/>
              </a:spcBef>
            </a:pPr>
            <a:r>
              <a:rPr lang="en-US" sz="2000" b="1" dirty="0">
                <a:solidFill>
                  <a:srgbClr val="00B050"/>
                </a:solidFill>
                <a:latin typeface="Book Antiqua" panose="02040602050305030304" pitchFamily="18" charset="0"/>
                <a:ea typeface="+mj-ea"/>
                <a:cs typeface="+mj-cs"/>
              </a:rPr>
              <a:t>PANEL OF PROVISIONAL MANAGER AND OFFICIAL </a:t>
            </a:r>
            <a:r>
              <a:rPr lang="en-US" sz="2000" b="1" dirty="0" smtClean="0">
                <a:solidFill>
                  <a:srgbClr val="00B050"/>
                </a:solidFill>
                <a:latin typeface="Book Antiqua" panose="02040602050305030304" pitchFamily="18" charset="0"/>
                <a:ea typeface="+mj-ea"/>
                <a:cs typeface="+mj-cs"/>
              </a:rPr>
              <a:t>LIQUIDATORS</a:t>
            </a:r>
          </a:p>
          <a:p>
            <a:pPr lvl="0" algn="just"/>
            <a:endParaRPr lang="en-US" sz="2000" b="1" dirty="0">
              <a:solidFill>
                <a:srgbClr val="00B050"/>
              </a:solidFill>
              <a:latin typeface="Book Antiqua" panose="02040602050305030304" pitchFamily="18" charset="0"/>
              <a:ea typeface="+mj-ea"/>
              <a:cs typeface="+mj-cs"/>
            </a:endParaRPr>
          </a:p>
          <a:p>
            <a:pPr lvl="0" algn="ctr"/>
            <a:r>
              <a:rPr lang="en-US" sz="2000" b="1" dirty="0" smtClean="0">
                <a:solidFill>
                  <a:srgbClr val="C00000"/>
                </a:solidFill>
                <a:latin typeface="Book Antiqua" panose="02040602050305030304" pitchFamily="18" charset="0"/>
                <a:ea typeface="+mj-ea"/>
                <a:cs typeface="+mj-cs"/>
              </a:rPr>
              <a:t>( Section 315 ) </a:t>
            </a:r>
            <a:endParaRPr lang="en-US" sz="1200" b="1" dirty="0">
              <a:solidFill>
                <a:srgbClr val="C00000"/>
              </a:solidFill>
              <a:latin typeface="Book Antiqua" panose="02040602050305030304" pitchFamily="18" charset="0"/>
            </a:endParaRPr>
          </a:p>
          <a:p>
            <a:pPr lvl="0" algn="just"/>
            <a:r>
              <a:rPr lang="en-US" sz="2400" dirty="0">
                <a:latin typeface="Book Antiqua" panose="02040602050305030304" pitchFamily="18" charset="0"/>
              </a:rPr>
              <a:t>Panel to be </a:t>
            </a:r>
            <a:r>
              <a:rPr lang="en-US" sz="2400" dirty="0" smtClean="0">
                <a:latin typeface="Book Antiqua" panose="02040602050305030304" pitchFamily="18" charset="0"/>
              </a:rPr>
              <a:t> </a:t>
            </a:r>
            <a:r>
              <a:rPr lang="en-US" sz="2400" dirty="0">
                <a:latin typeface="Book Antiqua" panose="02040602050305030304" pitchFamily="18" charset="0"/>
              </a:rPr>
              <a:t>maintained by the Commission, consisting of individuals from disciplines including chartered accountancy, law, company secretary, cost and management </a:t>
            </a:r>
            <a:r>
              <a:rPr lang="en-US" sz="2400" dirty="0" smtClean="0">
                <a:latin typeface="Book Antiqua" panose="02040602050305030304" pitchFamily="18" charset="0"/>
              </a:rPr>
              <a:t>accountancy and retired public servant </a:t>
            </a:r>
            <a:r>
              <a:rPr lang="en-US" sz="2400" dirty="0">
                <a:latin typeface="Book Antiqua" panose="02040602050305030304" pitchFamily="18" charset="0"/>
              </a:rPr>
              <a:t>etc.</a:t>
            </a:r>
            <a:endParaRPr lang="en-AU" sz="2400" dirty="0">
              <a:latin typeface="Book Antiqua" panose="02040602050305030304" pitchFamily="18" charset="0"/>
            </a:endParaRPr>
          </a:p>
          <a:p>
            <a:r>
              <a:rPr lang="en-US" sz="2400" dirty="0">
                <a:latin typeface="Book Antiqua" panose="02040602050305030304" pitchFamily="18" charset="0"/>
              </a:rPr>
              <a:t> </a:t>
            </a:r>
            <a:r>
              <a:rPr lang="en-US" sz="2400" b="1" dirty="0">
                <a:latin typeface="Book Antiqua" panose="02040602050305030304" pitchFamily="18" charset="0"/>
              </a:rPr>
              <a:t> </a:t>
            </a:r>
            <a:endParaRPr lang="en-AU" sz="2400" dirty="0">
              <a:latin typeface="Book Antiqua" panose="02040602050305030304" pitchFamily="18" charset="0"/>
            </a:endParaRPr>
          </a:p>
          <a:p>
            <a:pPr algn="ctr">
              <a:spcBef>
                <a:spcPct val="0"/>
              </a:spcBef>
            </a:pPr>
            <a:r>
              <a:rPr lang="en-US" sz="2000" b="1" dirty="0">
                <a:solidFill>
                  <a:srgbClr val="00B050"/>
                </a:solidFill>
                <a:latin typeface="Book Antiqua" panose="02040602050305030304" pitchFamily="18" charset="0"/>
                <a:ea typeface="+mj-ea"/>
                <a:cs typeface="+mj-cs"/>
              </a:rPr>
              <a:t>VALUATION </a:t>
            </a:r>
            <a:r>
              <a:rPr lang="en-US" sz="2000" b="1" dirty="0" smtClean="0">
                <a:solidFill>
                  <a:srgbClr val="00B050"/>
                </a:solidFill>
                <a:latin typeface="Book Antiqua" panose="02040602050305030304" pitchFamily="18" charset="0"/>
                <a:ea typeface="+mj-ea"/>
                <a:cs typeface="+mj-cs"/>
              </a:rPr>
              <a:t>REGIME</a:t>
            </a:r>
          </a:p>
          <a:p>
            <a:pPr algn="ctr">
              <a:spcBef>
                <a:spcPct val="0"/>
              </a:spcBef>
            </a:pPr>
            <a:r>
              <a:rPr lang="en-US" sz="2000" b="1" dirty="0" smtClean="0">
                <a:solidFill>
                  <a:srgbClr val="C00000"/>
                </a:solidFill>
                <a:latin typeface="Book Antiqua" panose="02040602050305030304" pitchFamily="18" charset="0"/>
                <a:ea typeface="+mj-ea"/>
                <a:cs typeface="+mj-cs"/>
              </a:rPr>
              <a:t>( Section 460 ) </a:t>
            </a:r>
            <a:endParaRPr lang="en-AU" sz="2000" b="1" dirty="0">
              <a:solidFill>
                <a:srgbClr val="C00000"/>
              </a:solidFill>
              <a:latin typeface="Book Antiqua" panose="02040602050305030304" pitchFamily="18" charset="0"/>
              <a:ea typeface="+mj-ea"/>
              <a:cs typeface="+mj-cs"/>
            </a:endParaRPr>
          </a:p>
          <a:p>
            <a:r>
              <a:rPr lang="en-US" sz="2400" dirty="0">
                <a:latin typeface="Book Antiqua" panose="02040602050305030304" pitchFamily="18" charset="0"/>
              </a:rPr>
              <a:t> </a:t>
            </a:r>
            <a:endParaRPr lang="en-AU" sz="2400" dirty="0">
              <a:latin typeface="Book Antiqua" panose="02040602050305030304" pitchFamily="18" charset="0"/>
            </a:endParaRPr>
          </a:p>
          <a:p>
            <a:pPr lvl="0" algn="just"/>
            <a:r>
              <a:rPr lang="en-US" sz="2400" dirty="0">
                <a:latin typeface="Book Antiqua" panose="02040602050305030304" pitchFamily="18" charset="0"/>
              </a:rPr>
              <a:t>Valuation of assets/services mandatory by the qualified </a:t>
            </a:r>
            <a:r>
              <a:rPr lang="en-US" sz="2400" dirty="0" err="1">
                <a:latin typeface="Book Antiqua" panose="02040602050305030304" pitchFamily="18" charset="0"/>
              </a:rPr>
              <a:t>valuer</a:t>
            </a:r>
            <a:r>
              <a:rPr lang="en-US" sz="2400" dirty="0">
                <a:latin typeface="Book Antiqua" panose="02040602050305030304" pitchFamily="18" charset="0"/>
              </a:rPr>
              <a:t> registered with the Commission for allotment of shares for consideration other than </a:t>
            </a:r>
            <a:r>
              <a:rPr lang="en-US" sz="2400" dirty="0" smtClean="0">
                <a:latin typeface="Book Antiqua" panose="02040602050305030304" pitchFamily="18" charset="0"/>
              </a:rPr>
              <a:t>cash</a:t>
            </a:r>
            <a:endParaRPr lang="en-AU" sz="2400" dirty="0">
              <a:latin typeface="Book Antiqua" panose="02040602050305030304" pitchFamily="18" charset="0"/>
            </a:endParaRPr>
          </a:p>
        </p:txBody>
      </p:sp>
      <p:sp>
        <p:nvSpPr>
          <p:cNvPr id="9" name="Slide Number Placeholder 8"/>
          <p:cNvSpPr>
            <a:spLocks noGrp="1"/>
          </p:cNvSpPr>
          <p:nvPr>
            <p:ph type="sldNum" sz="quarter" idx="12"/>
          </p:nvPr>
        </p:nvSpPr>
        <p:spPr/>
        <p:txBody>
          <a:bodyPr/>
          <a:lstStyle/>
          <a:p>
            <a:fld id="{2F270E2E-0E7F-4F8B-A26C-98CE2F063FA9}" type="slidenum">
              <a:rPr lang="en-US" smtClean="0"/>
              <a:t>38</a:t>
            </a:fld>
            <a:endParaRPr lang="en-US"/>
          </a:p>
        </p:txBody>
      </p:sp>
    </p:spTree>
    <p:extLst>
      <p:ext uri="{BB962C8B-B14F-4D97-AF65-F5344CB8AC3E}">
        <p14:creationId xmlns:p14="http://schemas.microsoft.com/office/powerpoint/2010/main" val="4575690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inner_bg1.jpg"/>
          <p:cNvPicPr>
            <a:picLocks noChangeAspect="1"/>
          </p:cNvPicPr>
          <p:nvPr/>
        </p:nvPicPr>
        <p:blipFill>
          <a:blip r:embed="rId2" cstate="print"/>
          <a:stretch>
            <a:fillRect/>
          </a:stretch>
        </p:blipFill>
        <p:spPr>
          <a:xfrm>
            <a:off x="1" y="1524"/>
            <a:ext cx="9144019" cy="6854966"/>
          </a:xfrm>
          <a:prstGeom prst="rect">
            <a:avLst/>
          </a:prstGeom>
          <a:noFill/>
          <a:ln>
            <a:noFill/>
          </a:ln>
        </p:spPr>
      </p:pic>
      <p:sp>
        <p:nvSpPr>
          <p:cNvPr id="3" name="Content Placeholder 2"/>
          <p:cNvSpPr>
            <a:spLocks noGrp="1"/>
          </p:cNvSpPr>
          <p:nvPr>
            <p:ph idx="1"/>
          </p:nvPr>
        </p:nvSpPr>
        <p:spPr>
          <a:xfrm>
            <a:off x="457210" y="457200"/>
            <a:ext cx="8229600" cy="5287963"/>
          </a:xfrm>
        </p:spPr>
        <p:txBody>
          <a:bodyPr>
            <a:normAutofit fontScale="92500" lnSpcReduction="20000"/>
          </a:bodyPr>
          <a:lstStyle/>
          <a:p>
            <a:pPr marL="0" indent="0" algn="ctr">
              <a:spcBef>
                <a:spcPct val="0"/>
              </a:spcBef>
              <a:buNone/>
            </a:pPr>
            <a:r>
              <a:rPr lang="en-US" sz="2200" b="1" dirty="0" smtClean="0">
                <a:solidFill>
                  <a:srgbClr val="00B050"/>
                </a:solidFill>
                <a:latin typeface="Book Antiqua" panose="02040602050305030304" pitchFamily="18" charset="0"/>
                <a:ea typeface="+mj-ea"/>
                <a:cs typeface="+mj-cs"/>
              </a:rPr>
              <a:t>MEDIATION</a:t>
            </a:r>
          </a:p>
          <a:p>
            <a:pPr marL="0" indent="0" algn="ctr">
              <a:spcBef>
                <a:spcPct val="0"/>
              </a:spcBef>
              <a:buNone/>
            </a:pPr>
            <a:endParaRPr lang="en-US" sz="2200" b="1" dirty="0" smtClean="0">
              <a:solidFill>
                <a:srgbClr val="C00000"/>
              </a:solidFill>
              <a:latin typeface="Book Antiqua" panose="02040602050305030304" pitchFamily="18" charset="0"/>
              <a:ea typeface="+mj-ea"/>
              <a:cs typeface="+mj-cs"/>
            </a:endParaRPr>
          </a:p>
          <a:p>
            <a:pPr marL="0" indent="0" algn="ctr">
              <a:spcBef>
                <a:spcPct val="0"/>
              </a:spcBef>
              <a:buNone/>
            </a:pPr>
            <a:r>
              <a:rPr lang="en-US" sz="2200" b="1" dirty="0" smtClean="0">
                <a:solidFill>
                  <a:srgbClr val="C00000"/>
                </a:solidFill>
                <a:latin typeface="Book Antiqua" panose="02040602050305030304" pitchFamily="18" charset="0"/>
                <a:ea typeface="+mj-ea"/>
                <a:cs typeface="+mj-cs"/>
              </a:rPr>
              <a:t>( Section 276, 277) </a:t>
            </a:r>
            <a:endParaRPr lang="en-AU" sz="2200" b="1" dirty="0">
              <a:solidFill>
                <a:srgbClr val="C00000"/>
              </a:solidFill>
              <a:latin typeface="Book Antiqua" panose="02040602050305030304" pitchFamily="18" charset="0"/>
              <a:ea typeface="+mj-ea"/>
              <a:cs typeface="+mj-cs"/>
            </a:endParaRPr>
          </a:p>
          <a:p>
            <a:pPr marL="0" indent="0">
              <a:buNone/>
            </a:pPr>
            <a:endParaRPr lang="en-AU" sz="2200" dirty="0">
              <a:latin typeface="Book Antiqua" panose="02040602050305030304" pitchFamily="18" charset="0"/>
            </a:endParaRPr>
          </a:p>
          <a:p>
            <a:pPr lvl="0"/>
            <a:r>
              <a:rPr lang="en-US" sz="2700" dirty="0">
                <a:latin typeface="Book Antiqua" panose="02040602050305030304" pitchFamily="18" charset="0"/>
              </a:rPr>
              <a:t>Option to resolve disputes through mediation </a:t>
            </a:r>
            <a:r>
              <a:rPr lang="en-US" sz="2700" dirty="0" smtClean="0">
                <a:latin typeface="Book Antiqua" panose="02040602050305030304" pitchFamily="18" charset="0"/>
              </a:rPr>
              <a:t>provided</a:t>
            </a:r>
            <a:endParaRPr lang="en-AU" sz="2700" dirty="0">
              <a:latin typeface="Book Antiqua" panose="02040602050305030304" pitchFamily="18" charset="0"/>
            </a:endParaRPr>
          </a:p>
          <a:p>
            <a:pPr marL="0" indent="0">
              <a:buNone/>
            </a:pPr>
            <a:endParaRPr lang="en-AU" sz="2700" dirty="0">
              <a:latin typeface="Book Antiqua" panose="02040602050305030304" pitchFamily="18" charset="0"/>
            </a:endParaRPr>
          </a:p>
          <a:p>
            <a:pPr lvl="0"/>
            <a:r>
              <a:rPr lang="en-US" sz="2700" dirty="0">
                <a:latin typeface="Book Antiqua" panose="02040602050305030304" pitchFamily="18" charset="0"/>
              </a:rPr>
              <a:t>The Commission has been empowered to maintain a panel of experts to be called the “mediation and conciliation panel</a:t>
            </a:r>
            <a:r>
              <a:rPr lang="en-US" sz="2700" dirty="0" smtClean="0">
                <a:latin typeface="Book Antiqua" panose="02040602050305030304" pitchFamily="18" charset="0"/>
              </a:rPr>
              <a:t>”</a:t>
            </a:r>
            <a:endParaRPr lang="en-AU" sz="2700" dirty="0">
              <a:latin typeface="Book Antiqua" panose="02040602050305030304" pitchFamily="18" charset="0"/>
            </a:endParaRPr>
          </a:p>
          <a:p>
            <a:pPr marL="0" indent="0">
              <a:buNone/>
            </a:pPr>
            <a:endParaRPr lang="en-AU" sz="2700" dirty="0">
              <a:latin typeface="Book Antiqua" panose="02040602050305030304" pitchFamily="18" charset="0"/>
            </a:endParaRPr>
          </a:p>
          <a:p>
            <a:pPr lvl="0"/>
            <a:r>
              <a:rPr lang="en-US" sz="2700" dirty="0" smtClean="0">
                <a:latin typeface="Book Antiqua" panose="02040602050305030304" pitchFamily="18" charset="0"/>
              </a:rPr>
              <a:t>Disputing parties </a:t>
            </a:r>
            <a:r>
              <a:rPr lang="en-US" sz="2700" dirty="0">
                <a:latin typeface="Book Antiqua" panose="02040602050305030304" pitchFamily="18" charset="0"/>
              </a:rPr>
              <a:t>may </a:t>
            </a:r>
            <a:r>
              <a:rPr lang="en-US" sz="2700" dirty="0" smtClean="0">
                <a:latin typeface="Book Antiqua" panose="02040602050305030304" pitchFamily="18" charset="0"/>
              </a:rPr>
              <a:t>before; </a:t>
            </a:r>
            <a:r>
              <a:rPr lang="en-US" sz="2700" dirty="0">
                <a:latin typeface="Book Antiqua" panose="02040602050305030304" pitchFamily="18" charset="0"/>
              </a:rPr>
              <a:t>or after entering into a formal dispute resolution </a:t>
            </a:r>
            <a:r>
              <a:rPr lang="en-US" sz="2700" dirty="0" smtClean="0">
                <a:latin typeface="Book Antiqua" panose="02040602050305030304" pitchFamily="18" charset="0"/>
              </a:rPr>
              <a:t>process, pending </a:t>
            </a:r>
            <a:r>
              <a:rPr lang="en-US" sz="2700" dirty="0">
                <a:latin typeface="Book Antiqua" panose="02040602050305030304" pitchFamily="18" charset="0"/>
              </a:rPr>
              <a:t>before the </a:t>
            </a:r>
            <a:r>
              <a:rPr lang="en-US" sz="2700" dirty="0" smtClean="0">
                <a:latin typeface="Book Antiqua" panose="02040602050305030304" pitchFamily="18" charset="0"/>
              </a:rPr>
              <a:t>Commission or the </a:t>
            </a:r>
            <a:r>
              <a:rPr lang="en-US" sz="2700" dirty="0">
                <a:latin typeface="Book Antiqua" panose="02040602050305030304" pitchFamily="18" charset="0"/>
              </a:rPr>
              <a:t>Appellate Bench may approach the Mediation and Conciliation </a:t>
            </a:r>
            <a:r>
              <a:rPr lang="en-US" sz="2700" dirty="0" smtClean="0">
                <a:latin typeface="Book Antiqua" panose="02040602050305030304" pitchFamily="18" charset="0"/>
              </a:rPr>
              <a:t>Panel</a:t>
            </a:r>
            <a:endParaRPr lang="en-AU" sz="2700" dirty="0">
              <a:latin typeface="Book Antiqua" panose="02040602050305030304" pitchFamily="18" charset="0"/>
            </a:endParaRPr>
          </a:p>
        </p:txBody>
      </p:sp>
      <p:sp>
        <p:nvSpPr>
          <p:cNvPr id="7" name="Slide Number Placeholder 6"/>
          <p:cNvSpPr>
            <a:spLocks noGrp="1"/>
          </p:cNvSpPr>
          <p:nvPr>
            <p:ph type="sldNum" sz="quarter" idx="12"/>
          </p:nvPr>
        </p:nvSpPr>
        <p:spPr/>
        <p:txBody>
          <a:bodyPr/>
          <a:lstStyle/>
          <a:p>
            <a:fld id="{2F270E2E-0E7F-4F8B-A26C-98CE2F063FA9}" type="slidenum">
              <a:rPr lang="en-US" smtClean="0"/>
              <a:t>39</a:t>
            </a:fld>
            <a:endParaRPr lang="en-US"/>
          </a:p>
        </p:txBody>
      </p:sp>
    </p:spTree>
    <p:extLst>
      <p:ext uri="{BB962C8B-B14F-4D97-AF65-F5344CB8AC3E}">
        <p14:creationId xmlns:p14="http://schemas.microsoft.com/office/powerpoint/2010/main" val="360683500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inner_bg1.jpg"/>
          <p:cNvPicPr>
            <a:picLocks noChangeAspect="1"/>
          </p:cNvPicPr>
          <p:nvPr/>
        </p:nvPicPr>
        <p:blipFill>
          <a:blip r:embed="rId2" cstate="print"/>
          <a:stretch>
            <a:fillRect/>
          </a:stretch>
        </p:blipFill>
        <p:spPr>
          <a:xfrm>
            <a:off x="1" y="1524"/>
            <a:ext cx="9144019" cy="6854966"/>
          </a:xfrm>
          <a:prstGeom prst="rect">
            <a:avLst/>
          </a:prstGeom>
          <a:noFill/>
          <a:ln>
            <a:noFill/>
          </a:ln>
        </p:spPr>
      </p:pic>
      <p:sp>
        <p:nvSpPr>
          <p:cNvPr id="2" name="Title 1"/>
          <p:cNvSpPr>
            <a:spLocks noGrp="1"/>
          </p:cNvSpPr>
          <p:nvPr>
            <p:ph type="title"/>
          </p:nvPr>
        </p:nvSpPr>
        <p:spPr/>
        <p:txBody>
          <a:bodyPr>
            <a:normAutofit/>
          </a:bodyPr>
          <a:lstStyle/>
          <a:p>
            <a:pPr algn="l"/>
            <a:r>
              <a:rPr lang="en-US" sz="3000" b="1" dirty="0" smtClean="0">
                <a:solidFill>
                  <a:srgbClr val="00B050"/>
                </a:solidFill>
                <a:latin typeface="Book Antiqua" panose="02040602050305030304" pitchFamily="18" charset="0"/>
              </a:rPr>
              <a:t>LEGAL FRAMEWORK CONSULTED </a:t>
            </a:r>
            <a:endParaRPr lang="en-AU" sz="3000" dirty="0">
              <a:latin typeface="Book Antiqua" panose="02040602050305030304" pitchFamily="18" charset="0"/>
            </a:endParaRPr>
          </a:p>
        </p:txBody>
      </p:sp>
      <p:sp>
        <p:nvSpPr>
          <p:cNvPr id="3" name="Content Placeholder 2"/>
          <p:cNvSpPr>
            <a:spLocks noGrp="1"/>
          </p:cNvSpPr>
          <p:nvPr>
            <p:ph idx="1"/>
          </p:nvPr>
        </p:nvSpPr>
        <p:spPr>
          <a:xfrm>
            <a:off x="762000" y="1295400"/>
            <a:ext cx="7162800" cy="4953000"/>
          </a:xfrm>
        </p:spPr>
        <p:txBody>
          <a:bodyPr>
            <a:normAutofit fontScale="55000" lnSpcReduction="20000"/>
          </a:bodyPr>
          <a:lstStyle/>
          <a:p>
            <a:pPr marL="0" indent="0">
              <a:buNone/>
            </a:pPr>
            <a:r>
              <a:rPr lang="en-US" sz="3600" b="1" dirty="0">
                <a:latin typeface="Book Antiqua" panose="02040602050305030304" pitchFamily="18" charset="0"/>
              </a:rPr>
              <a:t>Australia</a:t>
            </a:r>
            <a:endParaRPr lang="en-AU" sz="3600" dirty="0">
              <a:latin typeface="Book Antiqua" panose="02040602050305030304" pitchFamily="18" charset="0"/>
            </a:endParaRPr>
          </a:p>
          <a:p>
            <a:pPr lvl="0"/>
            <a:r>
              <a:rPr lang="en-US" sz="3600" dirty="0">
                <a:latin typeface="Book Antiqua" panose="02040602050305030304" pitchFamily="18" charset="0"/>
              </a:rPr>
              <a:t>Corporations Act, 2001</a:t>
            </a:r>
            <a:endParaRPr lang="en-AU" sz="3600" dirty="0">
              <a:latin typeface="Book Antiqua" panose="02040602050305030304" pitchFamily="18" charset="0"/>
            </a:endParaRPr>
          </a:p>
          <a:p>
            <a:pPr marL="0" indent="0">
              <a:buNone/>
            </a:pPr>
            <a:endParaRPr lang="en-AU" sz="3600" dirty="0">
              <a:latin typeface="Book Antiqua" panose="02040602050305030304" pitchFamily="18" charset="0"/>
            </a:endParaRPr>
          </a:p>
          <a:p>
            <a:pPr marL="0" indent="0">
              <a:buNone/>
            </a:pPr>
            <a:r>
              <a:rPr lang="en-US" sz="3600" b="1" dirty="0">
                <a:latin typeface="Book Antiqua" panose="02040602050305030304" pitchFamily="18" charset="0"/>
              </a:rPr>
              <a:t>Singapore</a:t>
            </a:r>
            <a:endParaRPr lang="en-AU" sz="3600" dirty="0">
              <a:latin typeface="Book Antiqua" panose="02040602050305030304" pitchFamily="18" charset="0"/>
            </a:endParaRPr>
          </a:p>
          <a:p>
            <a:pPr lvl="0"/>
            <a:r>
              <a:rPr lang="en-US" sz="3600" dirty="0">
                <a:latin typeface="Book Antiqua" panose="02040602050305030304" pitchFamily="18" charset="0"/>
              </a:rPr>
              <a:t>Companies Act (Amended 2006)</a:t>
            </a:r>
            <a:endParaRPr lang="en-AU" sz="3600" dirty="0">
              <a:latin typeface="Book Antiqua" panose="02040602050305030304" pitchFamily="18" charset="0"/>
            </a:endParaRPr>
          </a:p>
          <a:p>
            <a:pPr marL="0" indent="0">
              <a:buNone/>
            </a:pPr>
            <a:endParaRPr lang="en-AU" sz="3600" dirty="0">
              <a:latin typeface="Book Antiqua" panose="02040602050305030304" pitchFamily="18" charset="0"/>
            </a:endParaRPr>
          </a:p>
          <a:p>
            <a:pPr marL="0" indent="0">
              <a:buNone/>
            </a:pPr>
            <a:r>
              <a:rPr lang="en-US" sz="3600" b="1" dirty="0">
                <a:latin typeface="Book Antiqua" panose="02040602050305030304" pitchFamily="18" charset="0"/>
              </a:rPr>
              <a:t>Hong Kong</a:t>
            </a:r>
            <a:endParaRPr lang="en-AU" sz="3600" dirty="0">
              <a:latin typeface="Book Antiqua" panose="02040602050305030304" pitchFamily="18" charset="0"/>
            </a:endParaRPr>
          </a:p>
          <a:p>
            <a:pPr lvl="0"/>
            <a:r>
              <a:rPr lang="en-US" sz="3600" dirty="0">
                <a:latin typeface="Book Antiqua" panose="02040602050305030304" pitchFamily="18" charset="0"/>
              </a:rPr>
              <a:t>Companies Ordinance, 2013</a:t>
            </a:r>
            <a:endParaRPr lang="en-AU" sz="3600" dirty="0">
              <a:latin typeface="Book Antiqua" panose="02040602050305030304" pitchFamily="18" charset="0"/>
            </a:endParaRPr>
          </a:p>
          <a:p>
            <a:pPr lvl="0"/>
            <a:r>
              <a:rPr lang="en-US" sz="3600" dirty="0">
                <a:latin typeface="Book Antiqua" panose="02040602050305030304" pitchFamily="18" charset="0"/>
              </a:rPr>
              <a:t>Companies (Winding Up and Miscellaneous Provisions) Ordinance (Amended 28 of 2012)</a:t>
            </a:r>
            <a:endParaRPr lang="en-AU" sz="3600" dirty="0">
              <a:latin typeface="Book Antiqua" panose="02040602050305030304" pitchFamily="18" charset="0"/>
            </a:endParaRPr>
          </a:p>
          <a:p>
            <a:pPr marL="0" indent="0">
              <a:buNone/>
            </a:pPr>
            <a:endParaRPr lang="en-AU" sz="3600" dirty="0">
              <a:latin typeface="Book Antiqua" panose="02040602050305030304" pitchFamily="18" charset="0"/>
            </a:endParaRPr>
          </a:p>
          <a:p>
            <a:pPr marL="0" indent="0">
              <a:buNone/>
            </a:pPr>
            <a:r>
              <a:rPr lang="en-US" sz="3600" b="1" dirty="0">
                <a:latin typeface="Book Antiqua" panose="02040602050305030304" pitchFamily="18" charset="0"/>
              </a:rPr>
              <a:t>New Zealand</a:t>
            </a:r>
            <a:endParaRPr lang="en-AU" sz="3600" dirty="0">
              <a:latin typeface="Book Antiqua" panose="02040602050305030304" pitchFamily="18" charset="0"/>
            </a:endParaRPr>
          </a:p>
          <a:p>
            <a:pPr lvl="0"/>
            <a:r>
              <a:rPr lang="en-US" sz="3600" dirty="0">
                <a:latin typeface="Book Antiqua" panose="02040602050305030304" pitchFamily="18" charset="0"/>
              </a:rPr>
              <a:t>Companies Act, 1993</a:t>
            </a:r>
            <a:endParaRPr lang="en-AU" sz="3600" dirty="0">
              <a:latin typeface="Book Antiqua" panose="02040602050305030304" pitchFamily="18" charset="0"/>
            </a:endParaRPr>
          </a:p>
          <a:p>
            <a:pPr marL="0" indent="0">
              <a:buNone/>
            </a:pPr>
            <a:endParaRPr lang="en-AU" sz="3600" dirty="0">
              <a:latin typeface="Book Antiqua" panose="02040602050305030304" pitchFamily="18" charset="0"/>
            </a:endParaRPr>
          </a:p>
          <a:p>
            <a:pPr marL="0" indent="0">
              <a:buNone/>
            </a:pPr>
            <a:r>
              <a:rPr lang="en-US" sz="3600" b="1" dirty="0">
                <a:latin typeface="Book Antiqua" panose="02040602050305030304" pitchFamily="18" charset="0"/>
              </a:rPr>
              <a:t>Malaysia</a:t>
            </a:r>
            <a:endParaRPr lang="en-AU" sz="3600" dirty="0">
              <a:latin typeface="Book Antiqua" panose="02040602050305030304" pitchFamily="18" charset="0"/>
            </a:endParaRPr>
          </a:p>
          <a:p>
            <a:pPr lvl="0"/>
            <a:r>
              <a:rPr lang="en-US" sz="3600" dirty="0">
                <a:latin typeface="Book Antiqua" panose="02040602050305030304" pitchFamily="18" charset="0"/>
              </a:rPr>
              <a:t>Companies Act, 1965</a:t>
            </a:r>
            <a:endParaRPr lang="en-AU" sz="3600" dirty="0">
              <a:latin typeface="Book Antiqua" panose="02040602050305030304" pitchFamily="18" charset="0"/>
            </a:endParaRPr>
          </a:p>
          <a:p>
            <a:endParaRPr lang="en-AU" dirty="0">
              <a:latin typeface="Book Antiqua" panose="02040602050305030304" pitchFamily="18" charset="0"/>
            </a:endParaRPr>
          </a:p>
        </p:txBody>
      </p:sp>
      <p:sp>
        <p:nvSpPr>
          <p:cNvPr id="8" name="Slide Number Placeholder 7"/>
          <p:cNvSpPr>
            <a:spLocks noGrp="1"/>
          </p:cNvSpPr>
          <p:nvPr>
            <p:ph type="sldNum" sz="quarter" idx="12"/>
          </p:nvPr>
        </p:nvSpPr>
        <p:spPr/>
        <p:txBody>
          <a:bodyPr/>
          <a:lstStyle/>
          <a:p>
            <a:fld id="{2F270E2E-0E7F-4F8B-A26C-98CE2F063FA9}" type="slidenum">
              <a:rPr lang="en-US" smtClean="0"/>
              <a:t>4</a:t>
            </a:fld>
            <a:endParaRPr lang="en-US"/>
          </a:p>
        </p:txBody>
      </p:sp>
    </p:spTree>
    <p:extLst>
      <p:ext uri="{BB962C8B-B14F-4D97-AF65-F5344CB8AC3E}">
        <p14:creationId xmlns:p14="http://schemas.microsoft.com/office/powerpoint/2010/main" val="486222926"/>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inner_bg1.jpg"/>
          <p:cNvPicPr>
            <a:picLocks noChangeAspect="1"/>
          </p:cNvPicPr>
          <p:nvPr/>
        </p:nvPicPr>
        <p:blipFill>
          <a:blip r:embed="rId2" cstate="print"/>
          <a:stretch>
            <a:fillRect/>
          </a:stretch>
        </p:blipFill>
        <p:spPr>
          <a:xfrm>
            <a:off x="1" y="1524"/>
            <a:ext cx="9144019" cy="6854966"/>
          </a:xfrm>
          <a:prstGeom prst="rect">
            <a:avLst/>
          </a:prstGeom>
          <a:noFill/>
          <a:ln>
            <a:noFill/>
          </a:ln>
        </p:spPr>
      </p:pic>
      <p:sp>
        <p:nvSpPr>
          <p:cNvPr id="3" name="Content Placeholder 2"/>
          <p:cNvSpPr>
            <a:spLocks noGrp="1"/>
          </p:cNvSpPr>
          <p:nvPr>
            <p:ph idx="1"/>
          </p:nvPr>
        </p:nvSpPr>
        <p:spPr>
          <a:xfrm>
            <a:off x="457200" y="609600"/>
            <a:ext cx="7696200" cy="5638800"/>
          </a:xfrm>
        </p:spPr>
        <p:txBody>
          <a:bodyPr>
            <a:noAutofit/>
          </a:bodyPr>
          <a:lstStyle/>
          <a:p>
            <a:pPr marL="0" indent="0" algn="ctr">
              <a:spcBef>
                <a:spcPct val="0"/>
              </a:spcBef>
              <a:buNone/>
            </a:pPr>
            <a:r>
              <a:rPr lang="en-US" sz="2000" b="1" dirty="0">
                <a:solidFill>
                  <a:srgbClr val="00B050"/>
                </a:solidFill>
                <a:latin typeface="Book Antiqua" panose="02040602050305030304" pitchFamily="18" charset="0"/>
                <a:ea typeface="+mj-ea"/>
                <a:cs typeface="+mj-cs"/>
              </a:rPr>
              <a:t>CODE OF CORPORATE </a:t>
            </a:r>
            <a:r>
              <a:rPr lang="en-US" sz="2000" b="1" dirty="0" smtClean="0">
                <a:solidFill>
                  <a:srgbClr val="00B050"/>
                </a:solidFill>
                <a:latin typeface="Book Antiqua" panose="02040602050305030304" pitchFamily="18" charset="0"/>
                <a:ea typeface="+mj-ea"/>
                <a:cs typeface="+mj-cs"/>
              </a:rPr>
              <a:t>GOVERNANCE</a:t>
            </a:r>
          </a:p>
          <a:p>
            <a:pPr marL="0" indent="0" algn="ctr">
              <a:spcBef>
                <a:spcPct val="0"/>
              </a:spcBef>
              <a:buNone/>
            </a:pPr>
            <a:r>
              <a:rPr lang="en-US" sz="2000" b="1" dirty="0" smtClean="0">
                <a:solidFill>
                  <a:srgbClr val="C00000"/>
                </a:solidFill>
                <a:latin typeface="Book Antiqua" panose="02040602050305030304" pitchFamily="18" charset="0"/>
                <a:ea typeface="+mj-ea"/>
                <a:cs typeface="+mj-cs"/>
              </a:rPr>
              <a:t>( Section 156 ) </a:t>
            </a:r>
            <a:endParaRPr lang="en-US" sz="2000" b="1" dirty="0">
              <a:solidFill>
                <a:srgbClr val="C00000"/>
              </a:solidFill>
              <a:latin typeface="Book Antiqua" panose="02040602050305030304" pitchFamily="18" charset="0"/>
              <a:ea typeface="+mj-ea"/>
              <a:cs typeface="+mj-cs"/>
            </a:endParaRPr>
          </a:p>
          <a:p>
            <a:pPr marL="0" indent="0">
              <a:buNone/>
            </a:pPr>
            <a:endParaRPr lang="en-AU" sz="1600" dirty="0">
              <a:latin typeface="Book Antiqua" panose="02040602050305030304" pitchFamily="18" charset="0"/>
            </a:endParaRPr>
          </a:p>
          <a:p>
            <a:pPr lvl="0"/>
            <a:r>
              <a:rPr lang="en-US" sz="2800" dirty="0">
                <a:latin typeface="Book Antiqua" panose="02040602050305030304" pitchFamily="18" charset="0"/>
              </a:rPr>
              <a:t>Enabling provision added to frame the </a:t>
            </a:r>
            <a:r>
              <a:rPr lang="en-US" sz="2800" dirty="0" smtClean="0">
                <a:latin typeface="Book Antiqua" panose="02040602050305030304" pitchFamily="18" charset="0"/>
              </a:rPr>
              <a:t>Code for corporate governance. </a:t>
            </a:r>
            <a:endParaRPr lang="en-AU" sz="2800" dirty="0">
              <a:latin typeface="Book Antiqua" panose="02040602050305030304" pitchFamily="18" charset="0"/>
            </a:endParaRPr>
          </a:p>
          <a:p>
            <a:pPr marL="0" indent="0">
              <a:buNone/>
            </a:pPr>
            <a:endParaRPr lang="en-AU" sz="2800" dirty="0">
              <a:latin typeface="Book Antiqua" panose="02040602050305030304" pitchFamily="18" charset="0"/>
            </a:endParaRPr>
          </a:p>
          <a:p>
            <a:pPr marL="0" indent="0">
              <a:buNone/>
            </a:pPr>
            <a:r>
              <a:rPr lang="en-US" sz="2800" dirty="0">
                <a:latin typeface="Book Antiqua" panose="02040602050305030304" pitchFamily="18" charset="0"/>
              </a:rPr>
              <a:t> </a:t>
            </a:r>
            <a:endParaRPr lang="en-AU" sz="2800" dirty="0">
              <a:latin typeface="Book Antiqua" panose="02040602050305030304" pitchFamily="18" charset="0"/>
            </a:endParaRPr>
          </a:p>
          <a:p>
            <a:pPr marL="0" lvl="0" indent="0" algn="just">
              <a:buNone/>
            </a:pPr>
            <a:endParaRPr lang="en-US" sz="2800" dirty="0">
              <a:latin typeface="Book Antiqua" panose="02040602050305030304" pitchFamily="18" charset="0"/>
            </a:endParaRPr>
          </a:p>
        </p:txBody>
      </p:sp>
      <p:sp>
        <p:nvSpPr>
          <p:cNvPr id="7" name="Slide Number Placeholder 6"/>
          <p:cNvSpPr>
            <a:spLocks noGrp="1"/>
          </p:cNvSpPr>
          <p:nvPr>
            <p:ph type="sldNum" sz="quarter" idx="12"/>
          </p:nvPr>
        </p:nvSpPr>
        <p:spPr/>
        <p:txBody>
          <a:bodyPr/>
          <a:lstStyle/>
          <a:p>
            <a:fld id="{2F270E2E-0E7F-4F8B-A26C-98CE2F063FA9}" type="slidenum">
              <a:rPr lang="en-US" smtClean="0"/>
              <a:t>40</a:t>
            </a:fld>
            <a:endParaRPr lang="en-US"/>
          </a:p>
        </p:txBody>
      </p:sp>
    </p:spTree>
    <p:extLst>
      <p:ext uri="{BB962C8B-B14F-4D97-AF65-F5344CB8AC3E}">
        <p14:creationId xmlns:p14="http://schemas.microsoft.com/office/powerpoint/2010/main" val="195042288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inner_bg1.jpg"/>
          <p:cNvPicPr>
            <a:picLocks noChangeAspect="1"/>
          </p:cNvPicPr>
          <p:nvPr/>
        </p:nvPicPr>
        <p:blipFill>
          <a:blip r:embed="rId2" cstate="print"/>
          <a:stretch>
            <a:fillRect/>
          </a:stretch>
        </p:blipFill>
        <p:spPr>
          <a:xfrm>
            <a:off x="1" y="1524"/>
            <a:ext cx="9144019" cy="6854966"/>
          </a:xfrm>
          <a:prstGeom prst="rect">
            <a:avLst/>
          </a:prstGeom>
          <a:noFill/>
          <a:ln>
            <a:noFill/>
          </a:ln>
        </p:spPr>
      </p:pic>
      <p:sp>
        <p:nvSpPr>
          <p:cNvPr id="3" name="Content Placeholder 2"/>
          <p:cNvSpPr>
            <a:spLocks noGrp="1"/>
          </p:cNvSpPr>
          <p:nvPr>
            <p:ph idx="1"/>
          </p:nvPr>
        </p:nvSpPr>
        <p:spPr>
          <a:xfrm>
            <a:off x="381000" y="381000"/>
            <a:ext cx="7924800" cy="5485785"/>
          </a:xfrm>
        </p:spPr>
        <p:txBody>
          <a:bodyPr>
            <a:normAutofit/>
          </a:bodyPr>
          <a:lstStyle/>
          <a:p>
            <a:pPr marL="0" indent="0" algn="ctr">
              <a:spcBef>
                <a:spcPct val="0"/>
              </a:spcBef>
              <a:buNone/>
            </a:pPr>
            <a:r>
              <a:rPr lang="en-US" sz="2000" b="1" dirty="0">
                <a:solidFill>
                  <a:srgbClr val="00B050"/>
                </a:solidFill>
                <a:latin typeface="Book Antiqua" panose="02040602050305030304" pitchFamily="18" charset="0"/>
                <a:ea typeface="+mj-ea"/>
                <a:cs typeface="+mj-cs"/>
              </a:rPr>
              <a:t>ACCEPTANCE OF DOCUMENTS PRESENTED AFTER PRESCRIBED </a:t>
            </a:r>
            <a:r>
              <a:rPr lang="en-US" sz="2000" b="1" dirty="0" smtClean="0">
                <a:solidFill>
                  <a:srgbClr val="00B050"/>
                </a:solidFill>
                <a:latin typeface="Book Antiqua" panose="02040602050305030304" pitchFamily="18" charset="0"/>
                <a:ea typeface="+mj-ea"/>
                <a:cs typeface="+mj-cs"/>
              </a:rPr>
              <a:t>TIME</a:t>
            </a:r>
          </a:p>
          <a:p>
            <a:pPr marL="0" indent="0" algn="ctr">
              <a:spcBef>
                <a:spcPct val="0"/>
              </a:spcBef>
              <a:buNone/>
            </a:pPr>
            <a:r>
              <a:rPr lang="en-US" sz="2000" b="1" dirty="0" smtClean="0">
                <a:solidFill>
                  <a:srgbClr val="C00000"/>
                </a:solidFill>
                <a:latin typeface="Book Antiqua" panose="02040602050305030304" pitchFamily="18" charset="0"/>
                <a:ea typeface="+mj-ea"/>
                <a:cs typeface="+mj-cs"/>
              </a:rPr>
              <a:t>( Section 468 ) </a:t>
            </a:r>
            <a:endParaRPr lang="en-AU" sz="2000" b="1" dirty="0">
              <a:solidFill>
                <a:srgbClr val="C00000"/>
              </a:solidFill>
              <a:latin typeface="Book Antiqua" panose="02040602050305030304" pitchFamily="18" charset="0"/>
              <a:ea typeface="+mj-ea"/>
              <a:cs typeface="+mj-cs"/>
            </a:endParaRPr>
          </a:p>
          <a:p>
            <a:pPr lvl="0" algn="just"/>
            <a:r>
              <a:rPr lang="en-US" sz="2500" dirty="0" smtClean="0">
                <a:latin typeface="Book Antiqua" panose="02040602050305030304" pitchFamily="18" charset="0"/>
              </a:rPr>
              <a:t>A revolutionary change</a:t>
            </a:r>
          </a:p>
          <a:p>
            <a:pPr lvl="0" algn="just"/>
            <a:r>
              <a:rPr lang="en-US" sz="2500" dirty="0" smtClean="0">
                <a:latin typeface="Book Antiqua" panose="02040602050305030304" pitchFamily="18" charset="0"/>
              </a:rPr>
              <a:t>As </a:t>
            </a:r>
            <a:r>
              <a:rPr lang="en-US" sz="2500" dirty="0">
                <a:latin typeface="Book Antiqua" panose="02040602050305030304" pitchFamily="18" charset="0"/>
              </a:rPr>
              <a:t>a result of this provision the late fee paid shall be full and final liability with respect to delay in filing up to 2 years and no adjudication </a:t>
            </a:r>
            <a:r>
              <a:rPr lang="en-US" sz="2500" dirty="0" smtClean="0">
                <a:latin typeface="Book Antiqua" panose="02040602050305030304" pitchFamily="18" charset="0"/>
              </a:rPr>
              <a:t>proceeding </a:t>
            </a:r>
            <a:r>
              <a:rPr lang="en-US" sz="2500" dirty="0">
                <a:latin typeface="Book Antiqua" panose="02040602050305030304" pitchFamily="18" charset="0"/>
              </a:rPr>
              <a:t>shall be </a:t>
            </a:r>
            <a:r>
              <a:rPr lang="en-US" sz="2500" dirty="0" smtClean="0">
                <a:latin typeface="Book Antiqua" panose="02040602050305030304" pitchFamily="18" charset="0"/>
              </a:rPr>
              <a:t>initiated</a:t>
            </a:r>
            <a:endParaRPr lang="en-AU" sz="2500" dirty="0">
              <a:latin typeface="Book Antiqua" panose="02040602050305030304" pitchFamily="18" charset="0"/>
            </a:endParaRPr>
          </a:p>
          <a:p>
            <a:pPr marL="0" indent="0">
              <a:buNone/>
            </a:pPr>
            <a:endParaRPr lang="en-AU" dirty="0">
              <a:latin typeface="Book Antiqua" panose="02040602050305030304" pitchFamily="18" charset="0"/>
            </a:endParaRPr>
          </a:p>
          <a:p>
            <a:pPr marL="0" indent="0">
              <a:buNone/>
            </a:pPr>
            <a:endParaRPr lang="en-AU" dirty="0">
              <a:latin typeface="Book Antiqua" panose="02040602050305030304" pitchFamily="18" charset="0"/>
            </a:endParaRPr>
          </a:p>
          <a:p>
            <a:pPr marL="0" lvl="0" indent="0" algn="just">
              <a:buNone/>
            </a:pPr>
            <a:endParaRPr lang="en-US" dirty="0">
              <a:latin typeface="Book Antiqua" panose="02040602050305030304" pitchFamily="18" charset="0"/>
            </a:endParaRPr>
          </a:p>
        </p:txBody>
      </p:sp>
      <p:sp>
        <p:nvSpPr>
          <p:cNvPr id="7" name="Slide Number Placeholder 6"/>
          <p:cNvSpPr>
            <a:spLocks noGrp="1"/>
          </p:cNvSpPr>
          <p:nvPr>
            <p:ph type="sldNum" sz="quarter" idx="12"/>
          </p:nvPr>
        </p:nvSpPr>
        <p:spPr/>
        <p:txBody>
          <a:bodyPr/>
          <a:lstStyle/>
          <a:p>
            <a:fld id="{2F270E2E-0E7F-4F8B-A26C-98CE2F063FA9}" type="slidenum">
              <a:rPr lang="en-US" smtClean="0"/>
              <a:t>41</a:t>
            </a:fld>
            <a:endParaRPr lang="en-US"/>
          </a:p>
        </p:txBody>
      </p:sp>
    </p:spTree>
    <p:extLst>
      <p:ext uri="{BB962C8B-B14F-4D97-AF65-F5344CB8AC3E}">
        <p14:creationId xmlns:p14="http://schemas.microsoft.com/office/powerpoint/2010/main" val="207972625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inner_bg1.jpg"/>
          <p:cNvPicPr>
            <a:picLocks noChangeAspect="1"/>
          </p:cNvPicPr>
          <p:nvPr/>
        </p:nvPicPr>
        <p:blipFill>
          <a:blip r:embed="rId2" cstate="print"/>
          <a:stretch>
            <a:fillRect/>
          </a:stretch>
        </p:blipFill>
        <p:spPr>
          <a:xfrm>
            <a:off x="1" y="1524"/>
            <a:ext cx="9144019" cy="6854966"/>
          </a:xfrm>
          <a:prstGeom prst="rect">
            <a:avLst/>
          </a:prstGeom>
          <a:noFill/>
          <a:ln>
            <a:noFill/>
          </a:ln>
        </p:spPr>
      </p:pic>
      <p:sp>
        <p:nvSpPr>
          <p:cNvPr id="2" name="Title 1"/>
          <p:cNvSpPr>
            <a:spLocks noGrp="1"/>
          </p:cNvSpPr>
          <p:nvPr>
            <p:ph type="title"/>
          </p:nvPr>
        </p:nvSpPr>
        <p:spPr>
          <a:xfrm>
            <a:off x="457210" y="152400"/>
            <a:ext cx="8229600" cy="1219200"/>
          </a:xfrm>
        </p:spPr>
        <p:txBody>
          <a:bodyPr>
            <a:normAutofit/>
          </a:bodyPr>
          <a:lstStyle/>
          <a:p>
            <a:r>
              <a:rPr lang="en-US" sz="2000" b="1" dirty="0">
                <a:solidFill>
                  <a:srgbClr val="00B050"/>
                </a:solidFill>
                <a:latin typeface="Book Antiqua" panose="02040602050305030304" pitchFamily="18" charset="0"/>
              </a:rPr>
              <a:t>SHARIAH COMPLIANT COMPANY AND SHARIAH COMPLIANT </a:t>
            </a:r>
            <a:r>
              <a:rPr lang="en-US" sz="2000" b="1" dirty="0" smtClean="0">
                <a:solidFill>
                  <a:srgbClr val="00B050"/>
                </a:solidFill>
                <a:latin typeface="Book Antiqua" panose="02040602050305030304" pitchFamily="18" charset="0"/>
              </a:rPr>
              <a:t>SECURITIES</a:t>
            </a:r>
            <a:br>
              <a:rPr lang="en-US" sz="2000" b="1" dirty="0" smtClean="0">
                <a:solidFill>
                  <a:srgbClr val="00B050"/>
                </a:solidFill>
                <a:latin typeface="Book Antiqua" panose="02040602050305030304" pitchFamily="18" charset="0"/>
              </a:rPr>
            </a:br>
            <a:r>
              <a:rPr lang="en-US" sz="2000" b="1" dirty="0" smtClean="0">
                <a:solidFill>
                  <a:srgbClr val="C00000"/>
                </a:solidFill>
                <a:latin typeface="Book Antiqua" panose="02040602050305030304" pitchFamily="18" charset="0"/>
              </a:rPr>
              <a:t>( Section 451)</a:t>
            </a:r>
            <a:endParaRPr lang="en-AU" sz="2000" b="1" dirty="0">
              <a:solidFill>
                <a:srgbClr val="C00000"/>
              </a:solidFill>
              <a:latin typeface="Book Antiqua" panose="02040602050305030304" pitchFamily="18" charset="0"/>
            </a:endParaRPr>
          </a:p>
        </p:txBody>
      </p:sp>
      <p:sp>
        <p:nvSpPr>
          <p:cNvPr id="3" name="Content Placeholder 2"/>
          <p:cNvSpPr>
            <a:spLocks noGrp="1"/>
          </p:cNvSpPr>
          <p:nvPr>
            <p:ph idx="1"/>
          </p:nvPr>
        </p:nvSpPr>
        <p:spPr>
          <a:xfrm>
            <a:off x="457200" y="1600200"/>
            <a:ext cx="8229600" cy="4525963"/>
          </a:xfrm>
        </p:spPr>
        <p:txBody>
          <a:bodyPr>
            <a:normAutofit/>
          </a:bodyPr>
          <a:lstStyle/>
          <a:p>
            <a:pPr lvl="0"/>
            <a:r>
              <a:rPr lang="en-US" sz="2500" dirty="0">
                <a:latin typeface="Book Antiqua" panose="02040602050305030304" pitchFamily="18" charset="0"/>
              </a:rPr>
              <a:t>"</a:t>
            </a:r>
            <a:r>
              <a:rPr lang="en-US" sz="2500" dirty="0" err="1">
                <a:latin typeface="Book Antiqua" panose="02040602050305030304" pitchFamily="18" charset="0"/>
              </a:rPr>
              <a:t>Shariah</a:t>
            </a:r>
            <a:r>
              <a:rPr lang="en-US" sz="2500" dirty="0">
                <a:latin typeface="Book Antiqua" panose="02040602050305030304" pitchFamily="18" charset="0"/>
              </a:rPr>
              <a:t> compliant company" means a company which is conducting its business according to the principles of </a:t>
            </a:r>
            <a:r>
              <a:rPr lang="en-US" sz="2500" dirty="0" err="1">
                <a:latin typeface="Book Antiqua" panose="02040602050305030304" pitchFamily="18" charset="0"/>
              </a:rPr>
              <a:t>Shariah</a:t>
            </a:r>
            <a:r>
              <a:rPr lang="en-US" sz="2500" dirty="0">
                <a:latin typeface="Book Antiqua" panose="02040602050305030304" pitchFamily="18" charset="0"/>
              </a:rPr>
              <a:t>.</a:t>
            </a:r>
            <a:endParaRPr lang="en-AU" sz="2500" dirty="0">
              <a:latin typeface="Book Antiqua" panose="02040602050305030304" pitchFamily="18" charset="0"/>
            </a:endParaRPr>
          </a:p>
          <a:p>
            <a:pPr marL="0" indent="0">
              <a:buNone/>
            </a:pPr>
            <a:endParaRPr lang="en-AU" sz="2500" dirty="0">
              <a:latin typeface="Book Antiqua" panose="02040602050305030304" pitchFamily="18" charset="0"/>
            </a:endParaRPr>
          </a:p>
          <a:p>
            <a:pPr lvl="0"/>
            <a:r>
              <a:rPr lang="en-US" sz="2500" dirty="0" smtClean="0">
                <a:latin typeface="Book Antiqua" panose="02040602050305030304" pitchFamily="18" charset="0"/>
              </a:rPr>
              <a:t>Enabling </a:t>
            </a:r>
            <a:r>
              <a:rPr lang="en-US" sz="2500" dirty="0">
                <a:latin typeface="Book Antiqua" panose="02040602050305030304" pitchFamily="18" charset="0"/>
              </a:rPr>
              <a:t>provision added for certification by the Commission with the power to prescribe complete mechanism.</a:t>
            </a:r>
            <a:endParaRPr lang="en-AU" sz="2500" dirty="0">
              <a:latin typeface="Book Antiqua" panose="02040602050305030304" pitchFamily="18" charset="0"/>
            </a:endParaRPr>
          </a:p>
          <a:p>
            <a:pPr marL="0" indent="0">
              <a:buNone/>
            </a:pPr>
            <a:endParaRPr lang="en-AU" sz="2500" dirty="0">
              <a:latin typeface="Book Antiqua" panose="02040602050305030304" pitchFamily="18" charset="0"/>
            </a:endParaRPr>
          </a:p>
        </p:txBody>
      </p:sp>
      <p:sp>
        <p:nvSpPr>
          <p:cNvPr id="8" name="Slide Number Placeholder 7"/>
          <p:cNvSpPr>
            <a:spLocks noGrp="1"/>
          </p:cNvSpPr>
          <p:nvPr>
            <p:ph type="sldNum" sz="quarter" idx="12"/>
          </p:nvPr>
        </p:nvSpPr>
        <p:spPr/>
        <p:txBody>
          <a:bodyPr/>
          <a:lstStyle/>
          <a:p>
            <a:fld id="{2F270E2E-0E7F-4F8B-A26C-98CE2F063FA9}" type="slidenum">
              <a:rPr lang="en-US" smtClean="0"/>
              <a:t>42</a:t>
            </a:fld>
            <a:endParaRPr lang="en-US"/>
          </a:p>
        </p:txBody>
      </p:sp>
    </p:spTree>
    <p:extLst>
      <p:ext uri="{BB962C8B-B14F-4D97-AF65-F5344CB8AC3E}">
        <p14:creationId xmlns:p14="http://schemas.microsoft.com/office/powerpoint/2010/main" val="2212264244"/>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inner_bg1.jpg"/>
          <p:cNvPicPr>
            <a:picLocks noChangeAspect="1"/>
          </p:cNvPicPr>
          <p:nvPr/>
        </p:nvPicPr>
        <p:blipFill>
          <a:blip r:embed="rId2" cstate="print"/>
          <a:stretch>
            <a:fillRect/>
          </a:stretch>
        </p:blipFill>
        <p:spPr>
          <a:xfrm>
            <a:off x="1" y="1524"/>
            <a:ext cx="9144019" cy="6854966"/>
          </a:xfrm>
          <a:prstGeom prst="rect">
            <a:avLst/>
          </a:prstGeom>
          <a:noFill/>
          <a:ln>
            <a:noFill/>
          </a:ln>
        </p:spPr>
      </p:pic>
      <p:sp>
        <p:nvSpPr>
          <p:cNvPr id="3" name="Content Placeholder 2"/>
          <p:cNvSpPr>
            <a:spLocks noGrp="1"/>
          </p:cNvSpPr>
          <p:nvPr>
            <p:ph idx="1"/>
          </p:nvPr>
        </p:nvSpPr>
        <p:spPr>
          <a:xfrm>
            <a:off x="457200" y="228600"/>
            <a:ext cx="8001000" cy="6172200"/>
          </a:xfrm>
        </p:spPr>
        <p:txBody>
          <a:bodyPr>
            <a:noAutofit/>
          </a:bodyPr>
          <a:lstStyle/>
          <a:p>
            <a:pPr marL="0" lvl="0" indent="0" algn="just">
              <a:buNone/>
            </a:pPr>
            <a:endParaRPr lang="en-AU" sz="2500" dirty="0">
              <a:latin typeface="Book Antiqua" panose="02040602050305030304" pitchFamily="18" charset="0"/>
            </a:endParaRPr>
          </a:p>
          <a:p>
            <a:pPr marL="0" indent="0" algn="ctr">
              <a:spcBef>
                <a:spcPct val="0"/>
              </a:spcBef>
              <a:buNone/>
            </a:pPr>
            <a:r>
              <a:rPr lang="en-US" sz="2000" b="1" dirty="0">
                <a:solidFill>
                  <a:srgbClr val="00B050"/>
                </a:solidFill>
                <a:latin typeface="Book Antiqua" panose="02040602050305030304" pitchFamily="18" charset="0"/>
                <a:ea typeface="+mj-ea"/>
                <a:cs typeface="+mj-cs"/>
              </a:rPr>
              <a:t>INACTIVE </a:t>
            </a:r>
            <a:r>
              <a:rPr lang="en-US" sz="2000" b="1" dirty="0" smtClean="0">
                <a:solidFill>
                  <a:srgbClr val="00B050"/>
                </a:solidFill>
                <a:latin typeface="Book Antiqua" panose="02040602050305030304" pitchFamily="18" charset="0"/>
                <a:ea typeface="+mj-ea"/>
                <a:cs typeface="+mj-cs"/>
              </a:rPr>
              <a:t>COMPANIES</a:t>
            </a:r>
          </a:p>
          <a:p>
            <a:pPr marL="0" indent="0" algn="ctr">
              <a:spcBef>
                <a:spcPct val="0"/>
              </a:spcBef>
              <a:buNone/>
            </a:pPr>
            <a:r>
              <a:rPr lang="en-US" sz="2000" b="1" dirty="0" smtClean="0">
                <a:solidFill>
                  <a:srgbClr val="C00000"/>
                </a:solidFill>
                <a:latin typeface="Book Antiqua" panose="02040602050305030304" pitchFamily="18" charset="0"/>
                <a:ea typeface="+mj-ea"/>
                <a:cs typeface="+mj-cs"/>
              </a:rPr>
              <a:t>( Section 424 ) </a:t>
            </a:r>
            <a:endParaRPr lang="en-AU" sz="2000" b="1" dirty="0">
              <a:solidFill>
                <a:srgbClr val="C00000"/>
              </a:solidFill>
              <a:latin typeface="Book Antiqua" panose="02040602050305030304" pitchFamily="18" charset="0"/>
              <a:ea typeface="+mj-ea"/>
              <a:cs typeface="+mj-cs"/>
            </a:endParaRPr>
          </a:p>
          <a:p>
            <a:pPr marL="0" lvl="0" indent="0">
              <a:buNone/>
            </a:pPr>
            <a:r>
              <a:rPr lang="en-US" sz="2500" dirty="0" smtClean="0">
                <a:latin typeface="Book Antiqua" panose="02040602050305030304" pitchFamily="18" charset="0"/>
              </a:rPr>
              <a:t>A </a:t>
            </a:r>
            <a:r>
              <a:rPr lang="en-US" sz="2500" dirty="0">
                <a:latin typeface="Book Antiqua" panose="02040602050305030304" pitchFamily="18" charset="0"/>
              </a:rPr>
              <a:t>company </a:t>
            </a:r>
            <a:r>
              <a:rPr lang="en-US" sz="2500" dirty="0" smtClean="0">
                <a:latin typeface="Book Antiqua" panose="02040602050305030304" pitchFamily="18" charset="0"/>
              </a:rPr>
              <a:t>formed </a:t>
            </a:r>
            <a:r>
              <a:rPr lang="en-US" sz="2500" dirty="0">
                <a:latin typeface="Book Antiqua" panose="02040602050305030304" pitchFamily="18" charset="0"/>
              </a:rPr>
              <a:t>for a future project or to hold an asset or intellectual property; </a:t>
            </a:r>
            <a:r>
              <a:rPr lang="en-US" sz="2500" dirty="0" smtClean="0">
                <a:latin typeface="Book Antiqua" panose="02040602050305030304" pitchFamily="18" charset="0"/>
              </a:rPr>
              <a:t>or has </a:t>
            </a:r>
            <a:r>
              <a:rPr lang="en-US" sz="2500" dirty="0">
                <a:latin typeface="Book Antiqua" panose="02040602050305030304" pitchFamily="18" charset="0"/>
              </a:rPr>
              <a:t>no significant accounting transaction, or </a:t>
            </a:r>
            <a:r>
              <a:rPr lang="en-US" sz="2500" dirty="0" smtClean="0">
                <a:latin typeface="Book Antiqua" panose="02040602050305030304" pitchFamily="18" charset="0"/>
              </a:rPr>
              <a:t>which is not in operation during the last two years may apply for obtaining the status of </a:t>
            </a:r>
            <a:r>
              <a:rPr lang="en-US" sz="2500" dirty="0">
                <a:latin typeface="Book Antiqua" panose="02040602050305030304" pitchFamily="18" charset="0"/>
              </a:rPr>
              <a:t>a inactive </a:t>
            </a:r>
            <a:r>
              <a:rPr lang="en-US" sz="2500" dirty="0" smtClean="0">
                <a:latin typeface="Book Antiqua" panose="02040602050305030304" pitchFamily="18" charset="0"/>
              </a:rPr>
              <a:t>company </a:t>
            </a:r>
          </a:p>
          <a:p>
            <a:pPr marL="0" indent="0" algn="ctr">
              <a:spcBef>
                <a:spcPct val="0"/>
              </a:spcBef>
              <a:buNone/>
            </a:pPr>
            <a:endParaRPr lang="en-US" sz="2000" b="1" dirty="0" smtClean="0">
              <a:solidFill>
                <a:srgbClr val="00B050"/>
              </a:solidFill>
              <a:latin typeface="Book Antiqua" panose="02040602050305030304" pitchFamily="18" charset="0"/>
              <a:ea typeface="+mj-ea"/>
              <a:cs typeface="+mj-cs"/>
            </a:endParaRPr>
          </a:p>
          <a:p>
            <a:pPr marL="0" indent="0" algn="ctr">
              <a:spcBef>
                <a:spcPct val="0"/>
              </a:spcBef>
              <a:buNone/>
            </a:pPr>
            <a:r>
              <a:rPr lang="en-US" sz="2000" b="1" dirty="0" smtClean="0">
                <a:solidFill>
                  <a:srgbClr val="00B050"/>
                </a:solidFill>
                <a:latin typeface="Book Antiqua" panose="02040602050305030304" pitchFamily="18" charset="0"/>
                <a:ea typeface="+mj-ea"/>
                <a:cs typeface="+mj-cs"/>
              </a:rPr>
              <a:t>EASY </a:t>
            </a:r>
            <a:r>
              <a:rPr lang="en-US" sz="2000" b="1" dirty="0">
                <a:solidFill>
                  <a:srgbClr val="00B050"/>
                </a:solidFill>
                <a:latin typeface="Book Antiqua" panose="02040602050305030304" pitchFamily="18" charset="0"/>
                <a:ea typeface="+mj-ea"/>
                <a:cs typeface="+mj-cs"/>
              </a:rPr>
              <a:t>EXIT OF A DEFUNCT COMPANY</a:t>
            </a:r>
          </a:p>
          <a:p>
            <a:pPr marL="0" indent="0" algn="ctr">
              <a:spcBef>
                <a:spcPct val="0"/>
              </a:spcBef>
              <a:buNone/>
            </a:pPr>
            <a:r>
              <a:rPr lang="en-US" sz="2000" b="1" dirty="0">
                <a:solidFill>
                  <a:srgbClr val="C00000"/>
                </a:solidFill>
                <a:latin typeface="Book Antiqua" panose="02040602050305030304" pitchFamily="18" charset="0"/>
                <a:ea typeface="+mj-ea"/>
                <a:cs typeface="+mj-cs"/>
              </a:rPr>
              <a:t>( Section </a:t>
            </a:r>
            <a:r>
              <a:rPr lang="en-US" sz="2000" b="1" dirty="0" smtClean="0">
                <a:solidFill>
                  <a:srgbClr val="C00000"/>
                </a:solidFill>
                <a:latin typeface="Book Antiqua" panose="02040602050305030304" pitchFamily="18" charset="0"/>
                <a:ea typeface="+mj-ea"/>
                <a:cs typeface="+mj-cs"/>
              </a:rPr>
              <a:t>426 </a:t>
            </a:r>
            <a:r>
              <a:rPr lang="en-US" sz="2000" b="1" dirty="0">
                <a:solidFill>
                  <a:srgbClr val="C00000"/>
                </a:solidFill>
                <a:latin typeface="Book Antiqua" panose="02040602050305030304" pitchFamily="18" charset="0"/>
                <a:ea typeface="+mj-ea"/>
                <a:cs typeface="+mj-cs"/>
              </a:rPr>
              <a:t>) </a:t>
            </a:r>
            <a:endParaRPr lang="en-AU" sz="2000" b="1" dirty="0">
              <a:solidFill>
                <a:srgbClr val="C00000"/>
              </a:solidFill>
              <a:latin typeface="Book Antiqua" panose="02040602050305030304" pitchFamily="18" charset="0"/>
              <a:ea typeface="+mj-ea"/>
              <a:cs typeface="+mj-cs"/>
            </a:endParaRPr>
          </a:p>
          <a:p>
            <a:pPr lvl="0" algn="just"/>
            <a:r>
              <a:rPr lang="en-US" sz="2500" dirty="0">
                <a:latin typeface="Book Antiqua" panose="02040602050305030304" pitchFamily="18" charset="0"/>
              </a:rPr>
              <a:t>Enabling provision added to provide a soft regime for the easy exit of a company which has ceased to operate and having no assets and liabilities</a:t>
            </a:r>
          </a:p>
          <a:p>
            <a:pPr marL="0" lvl="0" indent="0">
              <a:buNone/>
            </a:pPr>
            <a:endParaRPr lang="en-US" sz="2500" dirty="0" smtClean="0">
              <a:latin typeface="Book Antiqua" panose="02040602050305030304" pitchFamily="18" charset="0"/>
            </a:endParaRPr>
          </a:p>
          <a:p>
            <a:pPr marL="0" indent="0">
              <a:buNone/>
            </a:pPr>
            <a:endParaRPr lang="en-AU" sz="2500" dirty="0">
              <a:latin typeface="Book Antiqua" panose="02040602050305030304" pitchFamily="18" charset="0"/>
            </a:endParaRPr>
          </a:p>
          <a:p>
            <a:pPr marL="0" lvl="0" indent="0" algn="just">
              <a:buNone/>
            </a:pPr>
            <a:endParaRPr lang="en-US" sz="2500" dirty="0">
              <a:latin typeface="Book Antiqua" panose="02040602050305030304" pitchFamily="18" charset="0"/>
            </a:endParaRPr>
          </a:p>
        </p:txBody>
      </p:sp>
      <p:sp>
        <p:nvSpPr>
          <p:cNvPr id="7" name="Slide Number Placeholder 6"/>
          <p:cNvSpPr>
            <a:spLocks noGrp="1"/>
          </p:cNvSpPr>
          <p:nvPr>
            <p:ph type="sldNum" sz="quarter" idx="12"/>
          </p:nvPr>
        </p:nvSpPr>
        <p:spPr/>
        <p:txBody>
          <a:bodyPr/>
          <a:lstStyle/>
          <a:p>
            <a:fld id="{2F270E2E-0E7F-4F8B-A26C-98CE2F063FA9}" type="slidenum">
              <a:rPr lang="en-US" smtClean="0"/>
              <a:t>43</a:t>
            </a:fld>
            <a:endParaRPr lang="en-US"/>
          </a:p>
        </p:txBody>
      </p:sp>
    </p:spTree>
    <p:extLst>
      <p:ext uri="{BB962C8B-B14F-4D97-AF65-F5344CB8AC3E}">
        <p14:creationId xmlns:p14="http://schemas.microsoft.com/office/powerpoint/2010/main" val="289294098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inner_bg1.jpg"/>
          <p:cNvPicPr>
            <a:picLocks noChangeAspect="1"/>
          </p:cNvPicPr>
          <p:nvPr/>
        </p:nvPicPr>
        <p:blipFill>
          <a:blip r:embed="rId2" cstate="print"/>
          <a:stretch>
            <a:fillRect/>
          </a:stretch>
        </p:blipFill>
        <p:spPr>
          <a:xfrm>
            <a:off x="1" y="1524"/>
            <a:ext cx="9144019" cy="6854966"/>
          </a:xfrm>
          <a:prstGeom prst="rect">
            <a:avLst/>
          </a:prstGeom>
          <a:noFill/>
          <a:ln>
            <a:noFill/>
          </a:ln>
        </p:spPr>
      </p:pic>
      <p:sp>
        <p:nvSpPr>
          <p:cNvPr id="3" name="Content Placeholder 2"/>
          <p:cNvSpPr>
            <a:spLocks noGrp="1"/>
          </p:cNvSpPr>
          <p:nvPr>
            <p:ph idx="1"/>
          </p:nvPr>
        </p:nvSpPr>
        <p:spPr>
          <a:xfrm>
            <a:off x="457200" y="228600"/>
            <a:ext cx="8001000" cy="6172200"/>
          </a:xfrm>
        </p:spPr>
        <p:txBody>
          <a:bodyPr>
            <a:noAutofit/>
          </a:bodyPr>
          <a:lstStyle/>
          <a:p>
            <a:pPr marL="0" indent="0" algn="ctr">
              <a:spcBef>
                <a:spcPct val="0"/>
              </a:spcBef>
              <a:buNone/>
            </a:pPr>
            <a:r>
              <a:rPr lang="en-US" sz="2000" b="1" dirty="0">
                <a:solidFill>
                  <a:srgbClr val="00B050"/>
                </a:solidFill>
                <a:latin typeface="Book Antiqua" panose="02040602050305030304" pitchFamily="18" charset="0"/>
                <a:ea typeface="+mj-ea"/>
                <a:cs typeface="+mj-cs"/>
              </a:rPr>
              <a:t>AGRICULTURE PROMOTION COMPANY</a:t>
            </a:r>
          </a:p>
          <a:p>
            <a:pPr marL="0" indent="0" algn="ctr">
              <a:buNone/>
            </a:pPr>
            <a:r>
              <a:rPr lang="en-AU" sz="1800" b="1" dirty="0" smtClean="0">
                <a:solidFill>
                  <a:srgbClr val="C00000"/>
                </a:solidFill>
                <a:latin typeface="Book Antiqua" panose="02040602050305030304" pitchFamily="18" charset="0"/>
              </a:rPr>
              <a:t>( Section 457 ) </a:t>
            </a:r>
            <a:endParaRPr lang="en-AU" sz="1800" b="1" dirty="0">
              <a:solidFill>
                <a:srgbClr val="C00000"/>
              </a:solidFill>
              <a:latin typeface="Book Antiqua" panose="02040602050305030304" pitchFamily="18" charset="0"/>
            </a:endParaRPr>
          </a:p>
          <a:p>
            <a:r>
              <a:rPr lang="en-US" sz="2000" dirty="0">
                <a:latin typeface="Book Antiqua" panose="02040602050305030304" pitchFamily="18" charset="0"/>
              </a:rPr>
              <a:t>An enabling provision added to facilitate the agriculture sector. </a:t>
            </a:r>
          </a:p>
          <a:p>
            <a:endParaRPr lang="en-US" sz="1200" dirty="0" smtClean="0">
              <a:latin typeface="Book Antiqua" panose="02040602050305030304" pitchFamily="18" charset="0"/>
            </a:endParaRPr>
          </a:p>
          <a:p>
            <a:r>
              <a:rPr lang="en-US" sz="2000" dirty="0" smtClean="0">
                <a:latin typeface="Book Antiqua" panose="02040602050305030304" pitchFamily="18" charset="0"/>
              </a:rPr>
              <a:t>It </a:t>
            </a:r>
            <a:r>
              <a:rPr lang="en-US" sz="2000" dirty="0">
                <a:latin typeface="Book Antiqua" panose="02040602050305030304" pitchFamily="18" charset="0"/>
              </a:rPr>
              <a:t>should be formed by the farmers. </a:t>
            </a:r>
            <a:endParaRPr lang="en-US" sz="2000" dirty="0" smtClean="0">
              <a:latin typeface="Book Antiqua" panose="02040602050305030304" pitchFamily="18" charset="0"/>
            </a:endParaRPr>
          </a:p>
          <a:p>
            <a:pPr marL="0" indent="0">
              <a:buNone/>
            </a:pPr>
            <a:endParaRPr lang="en-US" sz="1200" b="1" dirty="0">
              <a:latin typeface="Book Antiqua" panose="02040602050305030304" pitchFamily="18" charset="0"/>
            </a:endParaRPr>
          </a:p>
          <a:p>
            <a:pPr marL="0" indent="0">
              <a:buNone/>
            </a:pPr>
            <a:r>
              <a:rPr lang="en-US" sz="2000" b="1" dirty="0" smtClean="0">
                <a:latin typeface="Book Antiqua" panose="02040602050305030304" pitchFamily="18" charset="0"/>
              </a:rPr>
              <a:t>Classification</a:t>
            </a:r>
            <a:r>
              <a:rPr lang="en-US" sz="2000" dirty="0" smtClean="0">
                <a:latin typeface="Book Antiqua" panose="02040602050305030304" pitchFamily="18" charset="0"/>
              </a:rPr>
              <a:t> </a:t>
            </a:r>
            <a:endParaRPr lang="en-US" sz="2000" dirty="0">
              <a:latin typeface="Book Antiqua" panose="02040602050305030304" pitchFamily="18" charset="0"/>
            </a:endParaRPr>
          </a:p>
          <a:p>
            <a:pPr marL="914400" indent="-520700">
              <a:buNone/>
            </a:pPr>
            <a:r>
              <a:rPr lang="en-US" sz="2000" dirty="0" smtClean="0">
                <a:latin typeface="Book Antiqua" panose="02040602050305030304" pitchFamily="18" charset="0"/>
              </a:rPr>
              <a:t>(</a:t>
            </a:r>
            <a:r>
              <a:rPr lang="en-US" sz="2000" dirty="0" err="1">
                <a:latin typeface="Book Antiqua" panose="02040602050305030304" pitchFamily="18" charset="0"/>
              </a:rPr>
              <a:t>i</a:t>
            </a:r>
            <a:r>
              <a:rPr lang="en-US" sz="2000" dirty="0">
                <a:latin typeface="Book Antiqua" panose="02040602050305030304" pitchFamily="18" charset="0"/>
              </a:rPr>
              <a:t>) </a:t>
            </a:r>
            <a:r>
              <a:rPr lang="en-US" sz="2000" dirty="0" smtClean="0">
                <a:latin typeface="Book Antiqua" panose="02040602050305030304" pitchFamily="18" charset="0"/>
              </a:rPr>
              <a:t>   Producer </a:t>
            </a:r>
            <a:r>
              <a:rPr lang="en-US" sz="2000" dirty="0">
                <a:latin typeface="Book Antiqua" panose="02040602050305030304" pitchFamily="18" charset="0"/>
              </a:rPr>
              <a:t>Company -  to primarily, deal with the produce of its </a:t>
            </a:r>
            <a:r>
              <a:rPr lang="en-US" sz="2000" dirty="0" smtClean="0">
                <a:latin typeface="Book Antiqua" panose="02040602050305030304" pitchFamily="18" charset="0"/>
              </a:rPr>
              <a:t>members</a:t>
            </a:r>
            <a:endParaRPr lang="en-US" sz="2000" dirty="0">
              <a:latin typeface="Book Antiqua" panose="02040602050305030304" pitchFamily="18" charset="0"/>
            </a:endParaRPr>
          </a:p>
          <a:p>
            <a:pPr marL="914400" indent="-520700">
              <a:buNone/>
            </a:pPr>
            <a:r>
              <a:rPr lang="en-US" sz="2000" dirty="0" smtClean="0">
                <a:latin typeface="Book Antiqua" panose="02040602050305030304" pitchFamily="18" charset="0"/>
              </a:rPr>
              <a:t>(ii</a:t>
            </a:r>
            <a:r>
              <a:rPr lang="en-US" sz="2000" dirty="0">
                <a:latin typeface="Book Antiqua" panose="02040602050305030304" pitchFamily="18" charset="0"/>
              </a:rPr>
              <a:t>) </a:t>
            </a:r>
            <a:r>
              <a:rPr lang="en-US" sz="2000" dirty="0" smtClean="0">
                <a:latin typeface="Book Antiqua" panose="02040602050305030304" pitchFamily="18" charset="0"/>
              </a:rPr>
              <a:t>  Collateral </a:t>
            </a:r>
            <a:r>
              <a:rPr lang="en-US" sz="2000" dirty="0">
                <a:latin typeface="Book Antiqua" panose="02040602050305030304" pitchFamily="18" charset="0"/>
              </a:rPr>
              <a:t>Management company – to engage in the activity of managing produce as collateral, including warehousing and facilitation of commodity financing. </a:t>
            </a:r>
          </a:p>
          <a:p>
            <a:endParaRPr lang="en-US" sz="2000" dirty="0" smtClean="0">
              <a:latin typeface="Book Antiqua" panose="02040602050305030304" pitchFamily="18" charset="0"/>
            </a:endParaRPr>
          </a:p>
          <a:p>
            <a:r>
              <a:rPr lang="en-US" sz="2000" dirty="0" smtClean="0">
                <a:latin typeface="Book Antiqua" panose="02040602050305030304" pitchFamily="18" charset="0"/>
              </a:rPr>
              <a:t>Detailed </a:t>
            </a:r>
            <a:r>
              <a:rPr lang="en-US" sz="2000" dirty="0">
                <a:latin typeface="Book Antiqua" panose="02040602050305030304" pitchFamily="18" charset="0"/>
              </a:rPr>
              <a:t>parameters for such companies shall be provided through regulations. </a:t>
            </a:r>
          </a:p>
          <a:p>
            <a:endParaRPr lang="en-US" sz="1200" dirty="0" smtClean="0">
              <a:latin typeface="Book Antiqua" panose="02040602050305030304" pitchFamily="18" charset="0"/>
            </a:endParaRPr>
          </a:p>
          <a:p>
            <a:r>
              <a:rPr lang="en-US" sz="2000" dirty="0" smtClean="0">
                <a:latin typeface="Book Antiqua" panose="02040602050305030304" pitchFamily="18" charset="0"/>
              </a:rPr>
              <a:t>Exemptions </a:t>
            </a:r>
            <a:r>
              <a:rPr lang="en-US" sz="2000" dirty="0">
                <a:latin typeface="Book Antiqua" panose="02040602050305030304" pitchFamily="18" charset="0"/>
              </a:rPr>
              <a:t>from the applicability of different provisions of the Act to be notified. </a:t>
            </a:r>
            <a:endParaRPr lang="en-AU" sz="2000" dirty="0">
              <a:latin typeface="Book Antiqua" panose="02040602050305030304" pitchFamily="18" charset="0"/>
            </a:endParaRPr>
          </a:p>
          <a:p>
            <a:pPr marL="0" indent="0">
              <a:buNone/>
            </a:pPr>
            <a:endParaRPr lang="en-AU" sz="2800" dirty="0">
              <a:latin typeface="Book Antiqua" panose="02040602050305030304" pitchFamily="18" charset="0"/>
            </a:endParaRPr>
          </a:p>
          <a:p>
            <a:pPr marL="0" lvl="0" indent="0" algn="just">
              <a:buNone/>
            </a:pPr>
            <a:endParaRPr lang="en-US" sz="2800" dirty="0">
              <a:latin typeface="Book Antiqua" panose="02040602050305030304" pitchFamily="18" charset="0"/>
            </a:endParaRPr>
          </a:p>
        </p:txBody>
      </p:sp>
      <p:sp>
        <p:nvSpPr>
          <p:cNvPr id="7" name="Slide Number Placeholder 6"/>
          <p:cNvSpPr>
            <a:spLocks noGrp="1"/>
          </p:cNvSpPr>
          <p:nvPr>
            <p:ph type="sldNum" sz="quarter" idx="12"/>
          </p:nvPr>
        </p:nvSpPr>
        <p:spPr/>
        <p:txBody>
          <a:bodyPr/>
          <a:lstStyle/>
          <a:p>
            <a:fld id="{2F270E2E-0E7F-4F8B-A26C-98CE2F063FA9}" type="slidenum">
              <a:rPr lang="en-US" smtClean="0"/>
              <a:t>44</a:t>
            </a:fld>
            <a:endParaRPr lang="en-US"/>
          </a:p>
        </p:txBody>
      </p:sp>
    </p:spTree>
    <p:extLst>
      <p:ext uri="{BB962C8B-B14F-4D97-AF65-F5344CB8AC3E}">
        <p14:creationId xmlns:p14="http://schemas.microsoft.com/office/powerpoint/2010/main" val="270553185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inner_bg1.jpg"/>
          <p:cNvPicPr>
            <a:picLocks noChangeAspect="1"/>
          </p:cNvPicPr>
          <p:nvPr/>
        </p:nvPicPr>
        <p:blipFill>
          <a:blip r:embed="rId2" cstate="print"/>
          <a:stretch>
            <a:fillRect/>
          </a:stretch>
        </p:blipFill>
        <p:spPr>
          <a:xfrm>
            <a:off x="1" y="1524"/>
            <a:ext cx="9144019" cy="6854966"/>
          </a:xfrm>
          <a:prstGeom prst="rect">
            <a:avLst/>
          </a:prstGeom>
          <a:noFill/>
          <a:ln>
            <a:noFill/>
          </a:ln>
        </p:spPr>
      </p:pic>
      <p:sp>
        <p:nvSpPr>
          <p:cNvPr id="3" name="Content Placeholder 2"/>
          <p:cNvSpPr>
            <a:spLocks noGrp="1"/>
          </p:cNvSpPr>
          <p:nvPr>
            <p:ph idx="1"/>
          </p:nvPr>
        </p:nvSpPr>
        <p:spPr>
          <a:xfrm>
            <a:off x="457200" y="228600"/>
            <a:ext cx="8001000" cy="6172200"/>
          </a:xfrm>
        </p:spPr>
        <p:txBody>
          <a:bodyPr>
            <a:noAutofit/>
          </a:bodyPr>
          <a:lstStyle/>
          <a:p>
            <a:pPr marL="0" lvl="0" indent="0" algn="ctr">
              <a:spcBef>
                <a:spcPct val="0"/>
              </a:spcBef>
              <a:buNone/>
            </a:pPr>
            <a:r>
              <a:rPr lang="en-US" sz="2000" b="1" dirty="0">
                <a:solidFill>
                  <a:srgbClr val="00B050"/>
                </a:solidFill>
                <a:latin typeface="Book Antiqua" panose="02040602050305030304" pitchFamily="18" charset="0"/>
                <a:ea typeface="+mj-ea"/>
                <a:cs typeface="+mj-cs"/>
              </a:rPr>
              <a:t>COMPANIES’ GLOBAL REGISTER OF BENEFICIAL </a:t>
            </a:r>
            <a:r>
              <a:rPr lang="en-US" sz="2000" b="1" dirty="0" smtClean="0">
                <a:solidFill>
                  <a:srgbClr val="00B050"/>
                </a:solidFill>
                <a:latin typeface="Book Antiqua" panose="02040602050305030304" pitchFamily="18" charset="0"/>
                <a:ea typeface="+mj-ea"/>
                <a:cs typeface="+mj-cs"/>
              </a:rPr>
              <a:t>OWNERSHIP</a:t>
            </a:r>
          </a:p>
          <a:p>
            <a:pPr marL="0" lvl="0" indent="0" algn="ctr">
              <a:spcBef>
                <a:spcPct val="0"/>
              </a:spcBef>
              <a:buNone/>
            </a:pPr>
            <a:r>
              <a:rPr lang="en-US" sz="2000" b="1" dirty="0" smtClean="0">
                <a:solidFill>
                  <a:srgbClr val="C00000"/>
                </a:solidFill>
                <a:latin typeface="Book Antiqua" panose="02040602050305030304" pitchFamily="18" charset="0"/>
                <a:ea typeface="+mj-ea"/>
                <a:cs typeface="+mj-cs"/>
              </a:rPr>
              <a:t>(Section 452 )</a:t>
            </a:r>
            <a:endParaRPr lang="en-US" sz="2000" b="1" dirty="0">
              <a:solidFill>
                <a:srgbClr val="C00000"/>
              </a:solidFill>
              <a:latin typeface="Book Antiqua" panose="02040602050305030304" pitchFamily="18" charset="0"/>
              <a:ea typeface="+mj-ea"/>
              <a:cs typeface="+mj-cs"/>
            </a:endParaRPr>
          </a:p>
          <a:p>
            <a:pPr marL="0" lvl="0" indent="0">
              <a:buNone/>
            </a:pPr>
            <a:endParaRPr lang="en-US" sz="1800" b="1" dirty="0">
              <a:solidFill>
                <a:srgbClr val="00B050"/>
              </a:solidFill>
              <a:latin typeface="Book Antiqua" panose="02040602050305030304" pitchFamily="18" charset="0"/>
            </a:endParaRPr>
          </a:p>
          <a:p>
            <a:pPr lvl="0">
              <a:buFont typeface="Wingdings" panose="05000000000000000000" pitchFamily="2" charset="2"/>
              <a:buChar char="Ø"/>
            </a:pPr>
            <a:r>
              <a:rPr lang="en-US" sz="2200" dirty="0" smtClean="0">
                <a:latin typeface="Book Antiqua" panose="02040602050305030304" pitchFamily="18" charset="0"/>
              </a:rPr>
              <a:t>It </a:t>
            </a:r>
            <a:r>
              <a:rPr lang="en-US" sz="2200" dirty="0">
                <a:latin typeface="Book Antiqua" panose="02040602050305030304" pitchFamily="18" charset="0"/>
              </a:rPr>
              <a:t>is in the background of recent developments concerning offshore investments across the </a:t>
            </a:r>
            <a:r>
              <a:rPr lang="en-US" sz="2200" dirty="0" smtClean="0">
                <a:latin typeface="Book Antiqua" panose="02040602050305030304" pitchFamily="18" charset="0"/>
              </a:rPr>
              <a:t>globe</a:t>
            </a:r>
            <a:endParaRPr lang="en-US" sz="2200" dirty="0">
              <a:latin typeface="Book Antiqua" panose="02040602050305030304" pitchFamily="18" charset="0"/>
            </a:endParaRPr>
          </a:p>
          <a:p>
            <a:pPr>
              <a:buFont typeface="Wingdings" panose="05000000000000000000" pitchFamily="2" charset="2"/>
              <a:buChar char="Ø"/>
            </a:pPr>
            <a:endParaRPr lang="en-US" sz="1200" dirty="0">
              <a:latin typeface="Book Antiqua" panose="02040602050305030304" pitchFamily="18" charset="0"/>
            </a:endParaRPr>
          </a:p>
          <a:p>
            <a:pPr lvl="0">
              <a:buFont typeface="Wingdings" panose="05000000000000000000" pitchFamily="2" charset="2"/>
              <a:buChar char="Ø"/>
            </a:pPr>
            <a:r>
              <a:rPr lang="en-US" sz="2200" dirty="0">
                <a:latin typeface="Book Antiqua" panose="02040602050305030304" pitchFamily="18" charset="0"/>
              </a:rPr>
              <a:t>The officers and </a:t>
            </a:r>
            <a:r>
              <a:rPr lang="en-US" sz="2200" dirty="0" smtClean="0">
                <a:latin typeface="Book Antiqua" panose="02040602050305030304" pitchFamily="18" charset="0"/>
              </a:rPr>
              <a:t>substantial shareholders (10% shares) </a:t>
            </a:r>
            <a:r>
              <a:rPr lang="en-US" sz="2200" dirty="0">
                <a:latin typeface="Book Antiqua" panose="02040602050305030304" pitchFamily="18" charset="0"/>
              </a:rPr>
              <a:t>of a local company </a:t>
            </a:r>
            <a:r>
              <a:rPr lang="en-US" sz="2200" dirty="0" smtClean="0">
                <a:latin typeface="Book Antiqua" panose="02040602050305030304" pitchFamily="18" charset="0"/>
              </a:rPr>
              <a:t>having not less than 10% shares in a foreign company or body corporate shall </a:t>
            </a:r>
            <a:r>
              <a:rPr lang="en-US" sz="2200" dirty="0">
                <a:latin typeface="Book Antiqua" panose="02040602050305030304" pitchFamily="18" charset="0"/>
              </a:rPr>
              <a:t>report to the </a:t>
            </a:r>
            <a:r>
              <a:rPr lang="en-US" sz="2200" dirty="0" smtClean="0">
                <a:latin typeface="Book Antiqua" panose="02040602050305030304" pitchFamily="18" charset="0"/>
              </a:rPr>
              <a:t>local company about his investment abroad</a:t>
            </a:r>
            <a:endParaRPr lang="en-US" sz="2200" dirty="0">
              <a:latin typeface="Book Antiqua" panose="02040602050305030304" pitchFamily="18" charset="0"/>
            </a:endParaRPr>
          </a:p>
          <a:p>
            <a:pPr>
              <a:buFont typeface="Wingdings" panose="05000000000000000000" pitchFamily="2" charset="2"/>
              <a:buChar char="Ø"/>
            </a:pPr>
            <a:endParaRPr lang="en-US" sz="1200" dirty="0">
              <a:latin typeface="Book Antiqua" panose="02040602050305030304" pitchFamily="18" charset="0"/>
            </a:endParaRPr>
          </a:p>
          <a:p>
            <a:pPr lvl="0">
              <a:buFont typeface="Wingdings" panose="05000000000000000000" pitchFamily="2" charset="2"/>
              <a:buChar char="Ø"/>
            </a:pPr>
            <a:r>
              <a:rPr lang="en-US" sz="2200" dirty="0">
                <a:latin typeface="Book Antiqua" panose="02040602050305030304" pitchFamily="18" charset="0"/>
              </a:rPr>
              <a:t>The company shall </a:t>
            </a:r>
            <a:r>
              <a:rPr lang="en-US" sz="2200" dirty="0" smtClean="0">
                <a:latin typeface="Book Antiqua" panose="02040602050305030304" pitchFamily="18" charset="0"/>
              </a:rPr>
              <a:t>file the said information to </a:t>
            </a:r>
            <a:r>
              <a:rPr lang="en-US" sz="2200" dirty="0">
                <a:latin typeface="Book Antiqua" panose="02040602050305030304" pitchFamily="18" charset="0"/>
              </a:rPr>
              <a:t>the </a:t>
            </a:r>
            <a:r>
              <a:rPr lang="en-US" sz="2200" dirty="0" smtClean="0">
                <a:latin typeface="Book Antiqua" panose="02040602050305030304" pitchFamily="18" charset="0"/>
              </a:rPr>
              <a:t>Commission through special / annual return</a:t>
            </a:r>
            <a:endParaRPr lang="en-US" sz="2200" dirty="0">
              <a:latin typeface="Book Antiqua" panose="02040602050305030304" pitchFamily="18" charset="0"/>
            </a:endParaRPr>
          </a:p>
          <a:p>
            <a:pPr>
              <a:buFont typeface="Wingdings" panose="05000000000000000000" pitchFamily="2" charset="2"/>
              <a:buChar char="Ø"/>
            </a:pPr>
            <a:endParaRPr lang="en-US" sz="1200" dirty="0">
              <a:latin typeface="Book Antiqua" panose="02040602050305030304" pitchFamily="18" charset="0"/>
            </a:endParaRPr>
          </a:p>
          <a:p>
            <a:pPr lvl="0">
              <a:buFont typeface="Wingdings" panose="05000000000000000000" pitchFamily="2" charset="2"/>
              <a:buChar char="Ø"/>
            </a:pPr>
            <a:r>
              <a:rPr lang="en-US" sz="2200" dirty="0">
                <a:latin typeface="Book Antiqua" panose="02040602050305030304" pitchFamily="18" charset="0"/>
              </a:rPr>
              <a:t>All such information shall be recorded by the Commission in a register to be known as the “Companies’ Global Register of Beneficial Ownership</a:t>
            </a:r>
            <a:r>
              <a:rPr lang="en-US" sz="2200" dirty="0" smtClean="0">
                <a:latin typeface="Book Antiqua" panose="02040602050305030304" pitchFamily="18" charset="0"/>
              </a:rPr>
              <a:t>”</a:t>
            </a:r>
            <a:endParaRPr lang="en-AU" sz="2200" dirty="0">
              <a:latin typeface="Book Antiqua" panose="02040602050305030304" pitchFamily="18" charset="0"/>
            </a:endParaRPr>
          </a:p>
          <a:p>
            <a:pPr marL="0" indent="0">
              <a:buNone/>
            </a:pPr>
            <a:endParaRPr lang="en-AU" sz="2800" dirty="0">
              <a:latin typeface="Book Antiqua" panose="02040602050305030304" pitchFamily="18" charset="0"/>
            </a:endParaRPr>
          </a:p>
          <a:p>
            <a:pPr marL="0" lvl="0" indent="0" algn="just">
              <a:buNone/>
            </a:pPr>
            <a:endParaRPr lang="en-US" sz="2800" dirty="0">
              <a:latin typeface="Book Antiqua" panose="02040602050305030304" pitchFamily="18" charset="0"/>
            </a:endParaRPr>
          </a:p>
        </p:txBody>
      </p:sp>
      <p:sp>
        <p:nvSpPr>
          <p:cNvPr id="7" name="Slide Number Placeholder 6"/>
          <p:cNvSpPr>
            <a:spLocks noGrp="1"/>
          </p:cNvSpPr>
          <p:nvPr>
            <p:ph type="sldNum" sz="quarter" idx="12"/>
          </p:nvPr>
        </p:nvSpPr>
        <p:spPr/>
        <p:txBody>
          <a:bodyPr/>
          <a:lstStyle/>
          <a:p>
            <a:fld id="{2F270E2E-0E7F-4F8B-A26C-98CE2F063FA9}" type="slidenum">
              <a:rPr lang="en-US" smtClean="0"/>
              <a:t>45</a:t>
            </a:fld>
            <a:endParaRPr lang="en-US"/>
          </a:p>
        </p:txBody>
      </p:sp>
    </p:spTree>
    <p:extLst>
      <p:ext uri="{BB962C8B-B14F-4D97-AF65-F5344CB8AC3E}">
        <p14:creationId xmlns:p14="http://schemas.microsoft.com/office/powerpoint/2010/main" val="93352837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inner_bg1.jpg"/>
          <p:cNvPicPr>
            <a:picLocks noChangeAspect="1"/>
          </p:cNvPicPr>
          <p:nvPr/>
        </p:nvPicPr>
        <p:blipFill>
          <a:blip r:embed="rId2" cstate="print"/>
          <a:stretch>
            <a:fillRect/>
          </a:stretch>
        </p:blipFill>
        <p:spPr>
          <a:xfrm>
            <a:off x="1" y="1524"/>
            <a:ext cx="9144019" cy="6854966"/>
          </a:xfrm>
          <a:prstGeom prst="rect">
            <a:avLst/>
          </a:prstGeom>
          <a:noFill/>
          <a:ln>
            <a:noFill/>
          </a:ln>
        </p:spPr>
      </p:pic>
      <p:sp>
        <p:nvSpPr>
          <p:cNvPr id="3" name="Content Placeholder 2"/>
          <p:cNvSpPr>
            <a:spLocks noGrp="1"/>
          </p:cNvSpPr>
          <p:nvPr>
            <p:ph idx="1"/>
          </p:nvPr>
        </p:nvSpPr>
        <p:spPr>
          <a:xfrm>
            <a:off x="457200" y="381000"/>
            <a:ext cx="8001000" cy="6019800"/>
          </a:xfrm>
        </p:spPr>
        <p:txBody>
          <a:bodyPr>
            <a:noAutofit/>
          </a:bodyPr>
          <a:lstStyle/>
          <a:p>
            <a:pPr marL="0" lvl="0" indent="0" algn="ctr">
              <a:spcBef>
                <a:spcPct val="0"/>
              </a:spcBef>
              <a:buNone/>
            </a:pPr>
            <a:r>
              <a:rPr lang="en-US" sz="2000" b="1" dirty="0">
                <a:solidFill>
                  <a:srgbClr val="00B050"/>
                </a:solidFill>
                <a:latin typeface="Book Antiqua" panose="02040602050305030304" pitchFamily="18" charset="0"/>
                <a:ea typeface="+mj-ea"/>
                <a:cs typeface="+mj-cs"/>
              </a:rPr>
              <a:t>FREE ZONE COMPANY (FZC</a:t>
            </a:r>
            <a:r>
              <a:rPr lang="en-US" sz="2000" b="1" dirty="0" smtClean="0">
                <a:solidFill>
                  <a:srgbClr val="00B050"/>
                </a:solidFill>
                <a:latin typeface="Book Antiqua" panose="02040602050305030304" pitchFamily="18" charset="0"/>
                <a:ea typeface="+mj-ea"/>
                <a:cs typeface="+mj-cs"/>
              </a:rPr>
              <a:t>)</a:t>
            </a:r>
          </a:p>
          <a:p>
            <a:pPr marL="0" lvl="0" indent="0" algn="ctr">
              <a:spcBef>
                <a:spcPct val="0"/>
              </a:spcBef>
              <a:buNone/>
            </a:pPr>
            <a:r>
              <a:rPr lang="en-US" sz="2000" b="1" dirty="0" smtClean="0">
                <a:solidFill>
                  <a:srgbClr val="C00000"/>
                </a:solidFill>
                <a:latin typeface="Book Antiqua" panose="02040602050305030304" pitchFamily="18" charset="0"/>
                <a:ea typeface="+mj-ea"/>
                <a:cs typeface="+mj-cs"/>
              </a:rPr>
              <a:t>( Section 454 ) </a:t>
            </a:r>
            <a:endParaRPr lang="en-US" sz="2000" b="1" dirty="0">
              <a:solidFill>
                <a:srgbClr val="C00000"/>
              </a:solidFill>
              <a:latin typeface="Book Antiqua" panose="02040602050305030304" pitchFamily="18" charset="0"/>
              <a:ea typeface="+mj-ea"/>
              <a:cs typeface="+mj-cs"/>
            </a:endParaRPr>
          </a:p>
          <a:p>
            <a:pPr marL="0" indent="0">
              <a:buNone/>
            </a:pPr>
            <a:endParaRPr lang="en-US" sz="2000" dirty="0" smtClean="0">
              <a:latin typeface="Book Antiqua" panose="02040602050305030304" pitchFamily="18" charset="0"/>
            </a:endParaRPr>
          </a:p>
          <a:p>
            <a:pPr marL="0" indent="0">
              <a:buNone/>
            </a:pPr>
            <a:r>
              <a:rPr lang="en-US" sz="2200" dirty="0" smtClean="0">
                <a:latin typeface="Book Antiqua" panose="02040602050305030304" pitchFamily="18" charset="0"/>
              </a:rPr>
              <a:t>The </a:t>
            </a:r>
            <a:r>
              <a:rPr lang="en-US" sz="2200" dirty="0">
                <a:latin typeface="Book Antiqua" panose="02040602050305030304" pitchFamily="18" charset="0"/>
              </a:rPr>
              <a:t>information of foreigners in companies in EPZ and other free zones declared by the Federal Government shall not be publicly available;</a:t>
            </a:r>
          </a:p>
          <a:p>
            <a:pPr marL="0" indent="0">
              <a:buNone/>
            </a:pPr>
            <a:endParaRPr lang="en-US" sz="2200" dirty="0">
              <a:latin typeface="Book Antiqua" panose="02040602050305030304" pitchFamily="18" charset="0"/>
            </a:endParaRPr>
          </a:p>
          <a:p>
            <a:pPr marL="0" indent="0">
              <a:buNone/>
            </a:pPr>
            <a:r>
              <a:rPr lang="en-US" sz="2200" b="1" dirty="0">
                <a:latin typeface="Book Antiqua" panose="02040602050305030304" pitchFamily="18" charset="0"/>
              </a:rPr>
              <a:t>Exceptions</a:t>
            </a:r>
            <a:r>
              <a:rPr lang="en-US" sz="2200" dirty="0">
                <a:latin typeface="Book Antiqua" panose="02040602050305030304" pitchFamily="18" charset="0"/>
              </a:rPr>
              <a:t>:</a:t>
            </a:r>
          </a:p>
          <a:p>
            <a:pPr lvl="1">
              <a:buFont typeface="Arial" panose="020B0604020202020204" pitchFamily="34" charset="0"/>
              <a:buChar char="•"/>
            </a:pPr>
            <a:r>
              <a:rPr lang="en-US" sz="2400" dirty="0">
                <a:latin typeface="Book Antiqua" panose="02040602050305030304" pitchFamily="18" charset="0"/>
              </a:rPr>
              <a:t>revenue authorities collecting tax, duties and levies or </a:t>
            </a:r>
          </a:p>
          <a:p>
            <a:pPr lvl="1" indent="-342900">
              <a:buFont typeface="Arial" panose="020B0604020202020204" pitchFamily="34" charset="0"/>
              <a:buChar char="•"/>
            </a:pPr>
            <a:endParaRPr lang="en-US" sz="2400" dirty="0">
              <a:latin typeface="Book Antiqua" panose="02040602050305030304" pitchFamily="18" charset="0"/>
            </a:endParaRPr>
          </a:p>
          <a:p>
            <a:pPr lvl="1">
              <a:buFont typeface="Arial" panose="020B0604020202020204" pitchFamily="34" charset="0"/>
              <a:buChar char="•"/>
            </a:pPr>
            <a:r>
              <a:rPr lang="en-US" sz="2400" dirty="0">
                <a:latin typeface="Book Antiqua" panose="02040602050305030304" pitchFamily="18" charset="0"/>
              </a:rPr>
              <a:t>Requirement or obligation under international law, treaty or commitment of the Government</a:t>
            </a:r>
          </a:p>
          <a:p>
            <a:pPr marL="0" indent="0">
              <a:buNone/>
            </a:pPr>
            <a:r>
              <a:rPr lang="en-US" sz="2200" dirty="0" smtClean="0">
                <a:latin typeface="Book Antiqua" panose="02040602050305030304" pitchFamily="18" charset="0"/>
              </a:rPr>
              <a:t>It </a:t>
            </a:r>
            <a:r>
              <a:rPr lang="en-US" sz="2200" dirty="0">
                <a:latin typeface="Book Antiqua" panose="02040602050305030304" pitchFamily="18" charset="0"/>
              </a:rPr>
              <a:t>shall only be formed as a private limited company, whose name shall signify FZC at the end of its name. </a:t>
            </a:r>
            <a:endParaRPr lang="en-AU" sz="2200" dirty="0">
              <a:latin typeface="Book Antiqua" panose="02040602050305030304" pitchFamily="18" charset="0"/>
            </a:endParaRPr>
          </a:p>
        </p:txBody>
      </p:sp>
      <p:sp>
        <p:nvSpPr>
          <p:cNvPr id="7" name="Slide Number Placeholder 6"/>
          <p:cNvSpPr>
            <a:spLocks noGrp="1"/>
          </p:cNvSpPr>
          <p:nvPr>
            <p:ph type="sldNum" sz="quarter" idx="12"/>
          </p:nvPr>
        </p:nvSpPr>
        <p:spPr/>
        <p:txBody>
          <a:bodyPr/>
          <a:lstStyle/>
          <a:p>
            <a:fld id="{2F270E2E-0E7F-4F8B-A26C-98CE2F063FA9}" type="slidenum">
              <a:rPr lang="en-US" smtClean="0"/>
              <a:t>46</a:t>
            </a:fld>
            <a:endParaRPr lang="en-US"/>
          </a:p>
        </p:txBody>
      </p:sp>
    </p:spTree>
    <p:extLst>
      <p:ext uri="{BB962C8B-B14F-4D97-AF65-F5344CB8AC3E}">
        <p14:creationId xmlns:p14="http://schemas.microsoft.com/office/powerpoint/2010/main" val="64955749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inner_bg1.jpg"/>
          <p:cNvPicPr>
            <a:picLocks noChangeAspect="1"/>
          </p:cNvPicPr>
          <p:nvPr/>
        </p:nvPicPr>
        <p:blipFill>
          <a:blip r:embed="rId2" cstate="print"/>
          <a:stretch>
            <a:fillRect/>
          </a:stretch>
        </p:blipFill>
        <p:spPr>
          <a:xfrm>
            <a:off x="1" y="1524"/>
            <a:ext cx="9144019" cy="6854966"/>
          </a:xfrm>
          <a:prstGeom prst="rect">
            <a:avLst/>
          </a:prstGeom>
          <a:noFill/>
          <a:ln>
            <a:noFill/>
          </a:ln>
        </p:spPr>
      </p:pic>
      <p:sp>
        <p:nvSpPr>
          <p:cNvPr id="3" name="Content Placeholder 2"/>
          <p:cNvSpPr>
            <a:spLocks noGrp="1"/>
          </p:cNvSpPr>
          <p:nvPr>
            <p:ph idx="1"/>
          </p:nvPr>
        </p:nvSpPr>
        <p:spPr>
          <a:xfrm>
            <a:off x="457200" y="228600"/>
            <a:ext cx="8001000" cy="6172200"/>
          </a:xfrm>
        </p:spPr>
        <p:txBody>
          <a:bodyPr>
            <a:noAutofit/>
          </a:bodyPr>
          <a:lstStyle/>
          <a:p>
            <a:pPr marL="0" indent="0" algn="ctr">
              <a:spcBef>
                <a:spcPct val="0"/>
              </a:spcBef>
              <a:buNone/>
            </a:pPr>
            <a:r>
              <a:rPr lang="en-US" sz="2000" b="1" dirty="0">
                <a:solidFill>
                  <a:srgbClr val="00B050"/>
                </a:solidFill>
                <a:latin typeface="Book Antiqua" panose="02040602050305030304" pitchFamily="18" charset="0"/>
                <a:ea typeface="+mj-ea"/>
                <a:cs typeface="+mj-cs"/>
              </a:rPr>
              <a:t>REAL ESTATE </a:t>
            </a:r>
            <a:r>
              <a:rPr lang="en-US" sz="2000" b="1" dirty="0" smtClean="0">
                <a:solidFill>
                  <a:srgbClr val="00B050"/>
                </a:solidFill>
                <a:latin typeface="Book Antiqua" panose="02040602050305030304" pitchFamily="18" charset="0"/>
                <a:ea typeface="+mj-ea"/>
                <a:cs typeface="+mj-cs"/>
              </a:rPr>
              <a:t>COMPANY</a:t>
            </a:r>
          </a:p>
          <a:p>
            <a:pPr marL="0" indent="0" algn="ctr">
              <a:spcBef>
                <a:spcPct val="0"/>
              </a:spcBef>
              <a:buNone/>
            </a:pPr>
            <a:r>
              <a:rPr lang="en-US" sz="2000" b="1" dirty="0" smtClean="0">
                <a:solidFill>
                  <a:srgbClr val="C00000"/>
                </a:solidFill>
                <a:latin typeface="Book Antiqua" panose="02040602050305030304" pitchFamily="18" charset="0"/>
                <a:ea typeface="+mj-ea"/>
                <a:cs typeface="+mj-cs"/>
              </a:rPr>
              <a:t>( Section  456) </a:t>
            </a:r>
            <a:endParaRPr lang="en-US" sz="2000" b="1" dirty="0">
              <a:solidFill>
                <a:srgbClr val="C00000"/>
              </a:solidFill>
              <a:latin typeface="Book Antiqua" panose="02040602050305030304" pitchFamily="18" charset="0"/>
              <a:ea typeface="+mj-ea"/>
              <a:cs typeface="+mj-cs"/>
            </a:endParaRPr>
          </a:p>
          <a:p>
            <a:pPr marL="0" indent="0">
              <a:buNone/>
            </a:pPr>
            <a:endParaRPr lang="en-US" sz="2200" dirty="0" smtClean="0">
              <a:latin typeface="Book Antiqua" panose="02040602050305030304" pitchFamily="18" charset="0"/>
            </a:endParaRPr>
          </a:p>
          <a:p>
            <a:pPr>
              <a:buFont typeface="Wingdings" panose="05000000000000000000" pitchFamily="2" charset="2"/>
              <a:buChar char="Ø"/>
            </a:pPr>
            <a:r>
              <a:rPr lang="en-US" sz="2100" dirty="0" smtClean="0">
                <a:latin typeface="Book Antiqua" panose="02040602050305030304" pitchFamily="18" charset="0"/>
              </a:rPr>
              <a:t>To </a:t>
            </a:r>
            <a:r>
              <a:rPr lang="en-US" sz="2100" dirty="0">
                <a:latin typeface="Book Antiqua" panose="02040602050305030304" pitchFamily="18" charset="0"/>
              </a:rPr>
              <a:t>regulate the matters relating to advances and deposit collected buy such </a:t>
            </a:r>
            <a:r>
              <a:rPr lang="en-US" sz="2100" dirty="0" smtClean="0">
                <a:latin typeface="Book Antiqua" panose="02040602050305030304" pitchFamily="18" charset="0"/>
              </a:rPr>
              <a:t>companies</a:t>
            </a:r>
            <a:endParaRPr lang="en-US" sz="2100" dirty="0">
              <a:latin typeface="Book Antiqua" panose="02040602050305030304" pitchFamily="18" charset="0"/>
            </a:endParaRPr>
          </a:p>
          <a:p>
            <a:pPr>
              <a:buFont typeface="Wingdings" panose="05000000000000000000" pitchFamily="2" charset="2"/>
              <a:buChar char="Ø"/>
            </a:pPr>
            <a:endParaRPr lang="en-US" sz="2100" dirty="0">
              <a:latin typeface="Book Antiqua" panose="02040602050305030304" pitchFamily="18" charset="0"/>
            </a:endParaRPr>
          </a:p>
          <a:p>
            <a:pPr>
              <a:buFont typeface="Wingdings" panose="05000000000000000000" pitchFamily="2" charset="2"/>
              <a:buChar char="Ø"/>
            </a:pPr>
            <a:r>
              <a:rPr lang="en-US" sz="2100" dirty="0" smtClean="0">
                <a:latin typeface="Book Antiqua" panose="02040602050305030304" pitchFamily="18" charset="0"/>
              </a:rPr>
              <a:t>Restriction </a:t>
            </a:r>
            <a:r>
              <a:rPr lang="en-US" sz="2100" dirty="0">
                <a:latin typeface="Book Antiqua" panose="02040602050305030304" pitchFamily="18" charset="0"/>
              </a:rPr>
              <a:t>on accepting any advances or monies in any form whatsoever, against any booking to sell or offer to sell unless the company has obtained </a:t>
            </a:r>
            <a:r>
              <a:rPr lang="en-US" sz="2100" dirty="0" smtClean="0">
                <a:latin typeface="Book Antiqua" panose="02040602050305030304" pitchFamily="18" charset="0"/>
              </a:rPr>
              <a:t>necessary permission / approval / NOC </a:t>
            </a:r>
            <a:r>
              <a:rPr lang="en-US" sz="2100" dirty="0">
                <a:latin typeface="Book Antiqua" panose="02040602050305030304" pitchFamily="18" charset="0"/>
              </a:rPr>
              <a:t>from the concerned authority (CDA/LDA etc</a:t>
            </a:r>
            <a:r>
              <a:rPr lang="en-US" sz="2100" dirty="0" smtClean="0">
                <a:latin typeface="Book Antiqua" panose="02040602050305030304" pitchFamily="18" charset="0"/>
              </a:rPr>
              <a:t>.)</a:t>
            </a:r>
            <a:endParaRPr lang="en-US" sz="2100" dirty="0">
              <a:latin typeface="Book Antiqua" panose="02040602050305030304" pitchFamily="18" charset="0"/>
            </a:endParaRPr>
          </a:p>
          <a:p>
            <a:pPr>
              <a:buFont typeface="Wingdings" panose="05000000000000000000" pitchFamily="2" charset="2"/>
              <a:buChar char="Ø"/>
            </a:pPr>
            <a:endParaRPr lang="en-US" sz="2100" dirty="0">
              <a:latin typeface="Book Antiqua" panose="02040602050305030304" pitchFamily="18" charset="0"/>
            </a:endParaRPr>
          </a:p>
          <a:p>
            <a:pPr>
              <a:buFont typeface="Wingdings" panose="05000000000000000000" pitchFamily="2" charset="2"/>
              <a:buChar char="Ø"/>
            </a:pPr>
            <a:r>
              <a:rPr lang="en-US" sz="2100" dirty="0" smtClean="0">
                <a:latin typeface="Book Antiqua" panose="02040602050305030304" pitchFamily="18" charset="0"/>
              </a:rPr>
              <a:t>Written </a:t>
            </a:r>
            <a:r>
              <a:rPr lang="en-US" sz="2100" dirty="0">
                <a:latin typeface="Book Antiqua" panose="02040602050305030304" pitchFamily="18" charset="0"/>
              </a:rPr>
              <a:t>agreement with the customer mandatory before accepting any money against sale/purchase of any apartment, plot or building as an advance </a:t>
            </a:r>
            <a:r>
              <a:rPr lang="en-US" sz="2100" dirty="0" smtClean="0">
                <a:latin typeface="Book Antiqua" panose="02040602050305030304" pitchFamily="18" charset="0"/>
              </a:rPr>
              <a:t>payment</a:t>
            </a:r>
            <a:endParaRPr lang="en-AU" sz="2200" dirty="0">
              <a:latin typeface="Book Antiqua" panose="02040602050305030304" pitchFamily="18" charset="0"/>
            </a:endParaRPr>
          </a:p>
          <a:p>
            <a:pPr marL="0" indent="0">
              <a:buNone/>
            </a:pPr>
            <a:endParaRPr lang="en-AU" sz="2800" dirty="0">
              <a:latin typeface="Book Antiqua" panose="02040602050305030304" pitchFamily="18" charset="0"/>
            </a:endParaRPr>
          </a:p>
          <a:p>
            <a:pPr marL="0" lvl="0" indent="0" algn="just">
              <a:buNone/>
            </a:pPr>
            <a:endParaRPr lang="en-US" sz="2800" dirty="0">
              <a:latin typeface="Book Antiqua" panose="02040602050305030304" pitchFamily="18" charset="0"/>
            </a:endParaRPr>
          </a:p>
        </p:txBody>
      </p:sp>
      <p:sp>
        <p:nvSpPr>
          <p:cNvPr id="7" name="Slide Number Placeholder 6"/>
          <p:cNvSpPr>
            <a:spLocks noGrp="1"/>
          </p:cNvSpPr>
          <p:nvPr>
            <p:ph type="sldNum" sz="quarter" idx="12"/>
          </p:nvPr>
        </p:nvSpPr>
        <p:spPr/>
        <p:txBody>
          <a:bodyPr/>
          <a:lstStyle/>
          <a:p>
            <a:fld id="{2F270E2E-0E7F-4F8B-A26C-98CE2F063FA9}" type="slidenum">
              <a:rPr lang="en-US" smtClean="0"/>
              <a:t>47</a:t>
            </a:fld>
            <a:endParaRPr lang="en-US"/>
          </a:p>
        </p:txBody>
      </p:sp>
    </p:spTree>
    <p:extLst>
      <p:ext uri="{BB962C8B-B14F-4D97-AF65-F5344CB8AC3E}">
        <p14:creationId xmlns:p14="http://schemas.microsoft.com/office/powerpoint/2010/main" val="285283954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inner_bg1.jpg"/>
          <p:cNvPicPr>
            <a:picLocks noChangeAspect="1"/>
          </p:cNvPicPr>
          <p:nvPr/>
        </p:nvPicPr>
        <p:blipFill>
          <a:blip r:embed="rId2" cstate="print"/>
          <a:stretch>
            <a:fillRect/>
          </a:stretch>
        </p:blipFill>
        <p:spPr>
          <a:xfrm>
            <a:off x="7189" y="0"/>
            <a:ext cx="9144019" cy="6854966"/>
          </a:xfrm>
          <a:prstGeom prst="rect">
            <a:avLst/>
          </a:prstGeom>
          <a:noFill/>
          <a:ln>
            <a:noFill/>
          </a:ln>
        </p:spPr>
      </p:pic>
      <p:sp>
        <p:nvSpPr>
          <p:cNvPr id="3" name="Content Placeholder 2"/>
          <p:cNvSpPr>
            <a:spLocks noGrp="1"/>
          </p:cNvSpPr>
          <p:nvPr>
            <p:ph idx="1"/>
          </p:nvPr>
        </p:nvSpPr>
        <p:spPr>
          <a:xfrm>
            <a:off x="457200" y="228600"/>
            <a:ext cx="8001000" cy="6172200"/>
          </a:xfrm>
        </p:spPr>
        <p:txBody>
          <a:bodyPr>
            <a:noAutofit/>
          </a:bodyPr>
          <a:lstStyle/>
          <a:p>
            <a:pPr marL="0" indent="0" algn="ctr">
              <a:spcBef>
                <a:spcPct val="0"/>
              </a:spcBef>
              <a:buNone/>
            </a:pPr>
            <a:r>
              <a:rPr lang="en-US" sz="2000" b="1" dirty="0">
                <a:solidFill>
                  <a:srgbClr val="00B050"/>
                </a:solidFill>
                <a:latin typeface="Book Antiqua" panose="02040602050305030304" pitchFamily="18" charset="0"/>
                <a:ea typeface="+mj-ea"/>
                <a:cs typeface="+mj-cs"/>
              </a:rPr>
              <a:t>REAL ESTATE COMPANY</a:t>
            </a:r>
          </a:p>
          <a:p>
            <a:pPr marL="0" indent="0">
              <a:buNone/>
            </a:pPr>
            <a:endParaRPr lang="en-US" sz="2200" b="1" dirty="0">
              <a:solidFill>
                <a:srgbClr val="00B050"/>
              </a:solidFill>
              <a:latin typeface="Book Antiqua" panose="02040602050305030304" pitchFamily="18" charset="0"/>
            </a:endParaRPr>
          </a:p>
          <a:p>
            <a:pPr>
              <a:buFont typeface="Wingdings" panose="05000000000000000000" pitchFamily="2" charset="2"/>
              <a:buChar char="Ø"/>
            </a:pPr>
            <a:r>
              <a:rPr lang="en-US" sz="2000" dirty="0">
                <a:latin typeface="Book Antiqua" panose="02040602050305030304" pitchFamily="18" charset="0"/>
              </a:rPr>
              <a:t>Restriction on advertisement for any real estate project without the approval of the Commission and NOC of the concerned authority;</a:t>
            </a:r>
          </a:p>
          <a:p>
            <a:pPr>
              <a:buFont typeface="Wingdings" panose="05000000000000000000" pitchFamily="2" charset="2"/>
              <a:buChar char="Ø"/>
            </a:pPr>
            <a:endParaRPr lang="en-US" sz="2000" dirty="0">
              <a:latin typeface="Book Antiqua" panose="02040602050305030304" pitchFamily="18" charset="0"/>
            </a:endParaRPr>
          </a:p>
          <a:p>
            <a:pPr>
              <a:buFont typeface="Wingdings" panose="05000000000000000000" pitchFamily="2" charset="2"/>
              <a:buChar char="Ø"/>
            </a:pPr>
            <a:r>
              <a:rPr lang="en-US" sz="2000" dirty="0">
                <a:latin typeface="Book Antiqua" panose="02040602050305030304" pitchFamily="18" charset="0"/>
              </a:rPr>
              <a:t>All the monies received from the allottees’ shall be deposited in a separate ESCROW account to be opened in the name of the project;</a:t>
            </a:r>
          </a:p>
          <a:p>
            <a:pPr>
              <a:buFont typeface="Wingdings" panose="05000000000000000000" pitchFamily="2" charset="2"/>
              <a:buChar char="Ø"/>
            </a:pPr>
            <a:endParaRPr lang="en-US" sz="2000" dirty="0">
              <a:latin typeface="Book Antiqua" panose="02040602050305030304" pitchFamily="18" charset="0"/>
            </a:endParaRPr>
          </a:p>
          <a:p>
            <a:pPr>
              <a:buFont typeface="Wingdings" panose="05000000000000000000" pitchFamily="2" charset="2"/>
              <a:buChar char="Ø"/>
            </a:pPr>
            <a:r>
              <a:rPr lang="en-US" sz="2000" dirty="0">
                <a:latin typeface="Book Antiqua" panose="02040602050305030304" pitchFamily="18" charset="0"/>
              </a:rPr>
              <a:t>The ESCROW account shall be dedicated exclusively for carrying out the project; </a:t>
            </a:r>
          </a:p>
          <a:p>
            <a:pPr>
              <a:buFont typeface="Wingdings" panose="05000000000000000000" pitchFamily="2" charset="2"/>
              <a:buChar char="Ø"/>
            </a:pPr>
            <a:endParaRPr lang="en-US" sz="2000" dirty="0">
              <a:latin typeface="Book Antiqua" panose="02040602050305030304" pitchFamily="18" charset="0"/>
            </a:endParaRPr>
          </a:p>
          <a:p>
            <a:pPr>
              <a:buFont typeface="Wingdings" panose="05000000000000000000" pitchFamily="2" charset="2"/>
              <a:buChar char="Ø"/>
            </a:pPr>
            <a:r>
              <a:rPr lang="en-US" sz="2000" dirty="0">
                <a:latin typeface="Book Antiqua" panose="02040602050305030304" pitchFamily="18" charset="0"/>
              </a:rPr>
              <a:t>No encumbrance shall be imposed on the payment of such ESCROW account for the benefit of creditors of the company.</a:t>
            </a:r>
          </a:p>
          <a:p>
            <a:endParaRPr lang="en-AU" sz="2200" dirty="0">
              <a:latin typeface="Book Antiqua" panose="02040602050305030304" pitchFamily="18" charset="0"/>
            </a:endParaRPr>
          </a:p>
          <a:p>
            <a:pPr marL="0" indent="0">
              <a:buNone/>
            </a:pPr>
            <a:endParaRPr lang="en-AU" sz="2800" dirty="0">
              <a:latin typeface="Book Antiqua" panose="02040602050305030304" pitchFamily="18" charset="0"/>
            </a:endParaRPr>
          </a:p>
          <a:p>
            <a:pPr marL="0" lvl="0" indent="0" algn="just">
              <a:buNone/>
            </a:pPr>
            <a:endParaRPr lang="en-US" sz="2800" dirty="0">
              <a:latin typeface="Book Antiqua" panose="02040602050305030304" pitchFamily="18" charset="0"/>
            </a:endParaRPr>
          </a:p>
        </p:txBody>
      </p:sp>
      <p:sp>
        <p:nvSpPr>
          <p:cNvPr id="7" name="Slide Number Placeholder 6"/>
          <p:cNvSpPr>
            <a:spLocks noGrp="1"/>
          </p:cNvSpPr>
          <p:nvPr>
            <p:ph type="sldNum" sz="quarter" idx="12"/>
          </p:nvPr>
        </p:nvSpPr>
        <p:spPr/>
        <p:txBody>
          <a:bodyPr/>
          <a:lstStyle/>
          <a:p>
            <a:fld id="{2F270E2E-0E7F-4F8B-A26C-98CE2F063FA9}" type="slidenum">
              <a:rPr lang="en-US" smtClean="0"/>
              <a:t>48</a:t>
            </a:fld>
            <a:endParaRPr lang="en-US"/>
          </a:p>
        </p:txBody>
      </p:sp>
    </p:spTree>
    <p:extLst>
      <p:ext uri="{BB962C8B-B14F-4D97-AF65-F5344CB8AC3E}">
        <p14:creationId xmlns:p14="http://schemas.microsoft.com/office/powerpoint/2010/main" val="320713893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inner_bg1.jpg"/>
          <p:cNvPicPr>
            <a:picLocks noChangeAspect="1"/>
          </p:cNvPicPr>
          <p:nvPr/>
        </p:nvPicPr>
        <p:blipFill>
          <a:blip r:embed="rId2" cstate="print"/>
          <a:stretch>
            <a:fillRect/>
          </a:stretch>
        </p:blipFill>
        <p:spPr>
          <a:xfrm>
            <a:off x="1" y="1524"/>
            <a:ext cx="9144019" cy="6854966"/>
          </a:xfrm>
          <a:prstGeom prst="rect">
            <a:avLst/>
          </a:prstGeom>
          <a:noFill/>
          <a:ln>
            <a:noFill/>
          </a:ln>
        </p:spPr>
      </p:pic>
      <p:sp>
        <p:nvSpPr>
          <p:cNvPr id="2" name="Title 1"/>
          <p:cNvSpPr>
            <a:spLocks noGrp="1"/>
          </p:cNvSpPr>
          <p:nvPr>
            <p:ph type="title"/>
          </p:nvPr>
        </p:nvSpPr>
        <p:spPr>
          <a:xfrm>
            <a:off x="457200" y="274638"/>
            <a:ext cx="8229600" cy="715962"/>
          </a:xfrm>
        </p:spPr>
        <p:txBody>
          <a:bodyPr>
            <a:normAutofit fontScale="90000"/>
          </a:bodyPr>
          <a:lstStyle/>
          <a:p>
            <a:r>
              <a:rPr lang="en-US" sz="2000" dirty="0" smtClean="0">
                <a:solidFill>
                  <a:srgbClr val="C00000"/>
                </a:solidFill>
              </a:rPr>
              <a:t/>
            </a:r>
            <a:br>
              <a:rPr lang="en-US" sz="2000" dirty="0" smtClean="0">
                <a:solidFill>
                  <a:srgbClr val="C00000"/>
                </a:solidFill>
              </a:rPr>
            </a:br>
            <a:r>
              <a:rPr lang="en-US" sz="2000" dirty="0">
                <a:solidFill>
                  <a:srgbClr val="C00000"/>
                </a:solidFill>
              </a:rPr>
              <a:t/>
            </a:r>
            <a:br>
              <a:rPr lang="en-US" sz="2000" dirty="0">
                <a:solidFill>
                  <a:srgbClr val="C00000"/>
                </a:solidFill>
              </a:rPr>
            </a:br>
            <a:r>
              <a:rPr lang="en-US" dirty="0">
                <a:solidFill>
                  <a:srgbClr val="00B050"/>
                </a:solidFill>
              </a:rPr>
              <a:t>Joint Investigation</a:t>
            </a:r>
            <a:r>
              <a:rPr lang="en-US" sz="2000" dirty="0" smtClean="0">
                <a:solidFill>
                  <a:srgbClr val="C00000"/>
                </a:solidFill>
              </a:rPr>
              <a:t/>
            </a:r>
            <a:br>
              <a:rPr lang="en-US" sz="2000" dirty="0" smtClean="0">
                <a:solidFill>
                  <a:srgbClr val="C00000"/>
                </a:solidFill>
              </a:rPr>
            </a:br>
            <a:r>
              <a:rPr lang="en-US" sz="2000" dirty="0" smtClean="0">
                <a:solidFill>
                  <a:srgbClr val="C00000"/>
                </a:solidFill>
              </a:rPr>
              <a:t>[Section.258 (4)] </a:t>
            </a:r>
            <a:r>
              <a:rPr lang="en-US" sz="2000" dirty="0">
                <a:solidFill>
                  <a:srgbClr val="C00000"/>
                </a:solidFill>
              </a:rPr>
              <a:t>( Serious fraud investigation )</a:t>
            </a:r>
            <a:br>
              <a:rPr lang="en-US" sz="2000" dirty="0">
                <a:solidFill>
                  <a:srgbClr val="C00000"/>
                </a:solidFill>
              </a:rPr>
            </a:br>
            <a:endParaRPr lang="en-AU" sz="2000" b="1" dirty="0">
              <a:solidFill>
                <a:srgbClr val="C00000"/>
              </a:solidFill>
              <a:latin typeface="Book Antiqua" panose="02040602050305030304" pitchFamily="18" charset="0"/>
            </a:endParaRPr>
          </a:p>
        </p:txBody>
      </p:sp>
      <p:sp>
        <p:nvSpPr>
          <p:cNvPr id="3" name="Content Placeholder 2"/>
          <p:cNvSpPr>
            <a:spLocks noGrp="1"/>
          </p:cNvSpPr>
          <p:nvPr>
            <p:ph idx="1"/>
          </p:nvPr>
        </p:nvSpPr>
        <p:spPr>
          <a:xfrm>
            <a:off x="76200" y="1447800"/>
            <a:ext cx="9067820" cy="4952999"/>
          </a:xfrm>
        </p:spPr>
        <p:txBody>
          <a:bodyPr>
            <a:normAutofit fontScale="77500" lnSpcReduction="20000"/>
          </a:bodyPr>
          <a:lstStyle/>
          <a:p>
            <a:pPr algn="just"/>
            <a:r>
              <a:rPr lang="en-US" dirty="0" smtClean="0"/>
              <a:t>Notwithstanding </a:t>
            </a:r>
            <a:r>
              <a:rPr lang="en-US" dirty="0"/>
              <a:t>anything contained in this Ordinance or any other law, the Commission may, if it is satisfied that a </a:t>
            </a:r>
            <a:r>
              <a:rPr lang="en-US" b="1" u="sng" dirty="0">
                <a:solidFill>
                  <a:srgbClr val="FF0000"/>
                </a:solidFill>
              </a:rPr>
              <a:t>matter is of public importance </a:t>
            </a:r>
            <a:r>
              <a:rPr lang="en-US" dirty="0"/>
              <a:t>or it is in the interest of </a:t>
            </a:r>
            <a:r>
              <a:rPr lang="en-US" b="1" u="sng" dirty="0">
                <a:solidFill>
                  <a:srgbClr val="FF0000"/>
                </a:solidFill>
              </a:rPr>
              <a:t>public at large</a:t>
            </a:r>
            <a:r>
              <a:rPr lang="en-US" dirty="0"/>
              <a:t>, request the concerned </a:t>
            </a:r>
            <a:r>
              <a:rPr lang="en-US" b="1" u="sng" dirty="0">
                <a:solidFill>
                  <a:srgbClr val="FF0000"/>
                </a:solidFill>
              </a:rPr>
              <a:t>Minister-in-Charge of the Federal Government </a:t>
            </a:r>
            <a:r>
              <a:rPr lang="en-US" dirty="0"/>
              <a:t>to form a </a:t>
            </a:r>
            <a:r>
              <a:rPr lang="en-US" b="1" u="sng" dirty="0">
                <a:solidFill>
                  <a:srgbClr val="FF0000"/>
                </a:solidFill>
              </a:rPr>
              <a:t>Joint Investigation Team </a:t>
            </a:r>
            <a:r>
              <a:rPr lang="en-US" dirty="0"/>
              <a:t>to be headed by the senior level </a:t>
            </a:r>
            <a:r>
              <a:rPr lang="en-US" b="1" u="sng" dirty="0">
                <a:solidFill>
                  <a:srgbClr val="FF0000"/>
                </a:solidFill>
              </a:rPr>
              <a:t>officer of the Commission</a:t>
            </a:r>
            <a:r>
              <a:rPr lang="en-US" dirty="0"/>
              <a:t>, not below the rank of additional director, and may include any person along with </a:t>
            </a:r>
            <a:r>
              <a:rPr lang="en-US" b="1" u="sng" dirty="0">
                <a:solidFill>
                  <a:srgbClr val="FF0000"/>
                </a:solidFill>
              </a:rPr>
              <a:t>Gazette officer of any Federal law enforcement agency, bureau or authority </a:t>
            </a:r>
            <a:r>
              <a:rPr lang="en-US" dirty="0"/>
              <a:t>for providing assistance in investigating the offence under this section and the direction of the concerned Minister-in-Charge of the Federal Government under this section shall be binding and any person who fails to comply with such directions, shall be guilty of an offence punishable with simple imprisonment of one month or fine up to one hundred thousand rupees by the Court</a:t>
            </a:r>
          </a:p>
          <a:p>
            <a:pPr marL="0" indent="0">
              <a:buNone/>
            </a:pPr>
            <a:endParaRPr lang="en-AU" dirty="0">
              <a:latin typeface="Book Antiqua" panose="02040602050305030304" pitchFamily="18" charset="0"/>
            </a:endParaRPr>
          </a:p>
        </p:txBody>
      </p:sp>
      <p:sp>
        <p:nvSpPr>
          <p:cNvPr id="8" name="Slide Number Placeholder 7"/>
          <p:cNvSpPr>
            <a:spLocks noGrp="1"/>
          </p:cNvSpPr>
          <p:nvPr>
            <p:ph type="sldNum" sz="quarter" idx="12"/>
          </p:nvPr>
        </p:nvSpPr>
        <p:spPr/>
        <p:txBody>
          <a:bodyPr/>
          <a:lstStyle/>
          <a:p>
            <a:fld id="{2F270E2E-0E7F-4F8B-A26C-98CE2F063FA9}" type="slidenum">
              <a:rPr lang="en-US" smtClean="0"/>
              <a:t>49</a:t>
            </a:fld>
            <a:endParaRPr lang="en-US"/>
          </a:p>
        </p:txBody>
      </p:sp>
    </p:spTree>
    <p:extLst>
      <p:ext uri="{BB962C8B-B14F-4D97-AF65-F5344CB8AC3E}">
        <p14:creationId xmlns:p14="http://schemas.microsoft.com/office/powerpoint/2010/main" val="295811474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inner_bg1.jpg"/>
          <p:cNvPicPr>
            <a:picLocks noChangeAspect="1"/>
          </p:cNvPicPr>
          <p:nvPr/>
        </p:nvPicPr>
        <p:blipFill>
          <a:blip r:embed="rId2" cstate="print"/>
          <a:stretch>
            <a:fillRect/>
          </a:stretch>
        </p:blipFill>
        <p:spPr>
          <a:xfrm>
            <a:off x="1" y="1524"/>
            <a:ext cx="9144019" cy="6854966"/>
          </a:xfrm>
          <a:prstGeom prst="rect">
            <a:avLst/>
          </a:prstGeom>
          <a:noFill/>
          <a:ln>
            <a:noFill/>
          </a:ln>
        </p:spPr>
      </p:pic>
      <p:sp>
        <p:nvSpPr>
          <p:cNvPr id="3" name="Content Placeholder 2"/>
          <p:cNvSpPr>
            <a:spLocks noGrp="1"/>
          </p:cNvSpPr>
          <p:nvPr>
            <p:ph idx="1"/>
          </p:nvPr>
        </p:nvSpPr>
        <p:spPr>
          <a:xfrm>
            <a:off x="457200" y="914400"/>
            <a:ext cx="8001000" cy="5942090"/>
          </a:xfrm>
        </p:spPr>
        <p:txBody>
          <a:bodyPr>
            <a:noAutofit/>
          </a:bodyPr>
          <a:lstStyle/>
          <a:p>
            <a:pPr marL="0" indent="0">
              <a:buNone/>
            </a:pPr>
            <a:r>
              <a:rPr lang="en-US" sz="2000" dirty="0" smtClean="0">
                <a:latin typeface="Book Antiqua" panose="02040602050305030304" pitchFamily="18" charset="0"/>
              </a:rPr>
              <a:t>1.      Initial draft placed on web-site 06.12.2015</a:t>
            </a:r>
          </a:p>
          <a:p>
            <a:pPr marL="0" indent="0">
              <a:buNone/>
            </a:pPr>
            <a:r>
              <a:rPr lang="en-US" sz="2000" dirty="0" smtClean="0">
                <a:latin typeface="Book Antiqua" panose="02040602050305030304" pitchFamily="18" charset="0"/>
              </a:rPr>
              <a:t>2.      Presentation to ICAP through VC (04-01-2016)</a:t>
            </a:r>
          </a:p>
          <a:p>
            <a:pPr marL="0" indent="0">
              <a:buNone/>
            </a:pPr>
            <a:r>
              <a:rPr lang="en-US" sz="2000" dirty="0" smtClean="0">
                <a:latin typeface="Book Antiqua" panose="02040602050305030304" pitchFamily="18" charset="0"/>
              </a:rPr>
              <a:t>3.      Consultative Sessions: </a:t>
            </a:r>
          </a:p>
          <a:p>
            <a:pPr marL="971550" lvl="1" indent="-571500">
              <a:lnSpc>
                <a:spcPct val="150000"/>
              </a:lnSpc>
              <a:buFont typeface="+mj-lt"/>
              <a:buAutoNum type="romanLcPeriod"/>
            </a:pPr>
            <a:r>
              <a:rPr lang="en-US" sz="2000" dirty="0" smtClean="0">
                <a:latin typeface="Book Antiqua" panose="02040602050305030304" pitchFamily="18" charset="0"/>
              </a:rPr>
              <a:t>07-01-2016 Lahore Chamber</a:t>
            </a:r>
          </a:p>
          <a:p>
            <a:pPr marL="971550" lvl="1" indent="-571500">
              <a:lnSpc>
                <a:spcPct val="150000"/>
              </a:lnSpc>
              <a:buFont typeface="+mj-lt"/>
              <a:buAutoNum type="romanLcPeriod"/>
            </a:pPr>
            <a:r>
              <a:rPr lang="en-US" sz="2000" dirty="0" smtClean="0">
                <a:latin typeface="Book Antiqua" panose="02040602050305030304" pitchFamily="18" charset="0"/>
              </a:rPr>
              <a:t>08-01-2016 Faisalabad Chamber</a:t>
            </a:r>
          </a:p>
          <a:p>
            <a:pPr marL="971550" lvl="1" indent="-571500">
              <a:lnSpc>
                <a:spcPct val="150000"/>
              </a:lnSpc>
              <a:buFont typeface="+mj-lt"/>
              <a:buAutoNum type="romanLcPeriod"/>
            </a:pPr>
            <a:r>
              <a:rPr lang="en-US" sz="2000" dirty="0" smtClean="0">
                <a:latin typeface="Book Antiqua" panose="02040602050305030304" pitchFamily="18" charset="0"/>
              </a:rPr>
              <a:t>13-01-2016 Multan Chamber</a:t>
            </a:r>
          </a:p>
          <a:p>
            <a:pPr marL="971550" lvl="1" indent="-571500">
              <a:lnSpc>
                <a:spcPct val="150000"/>
              </a:lnSpc>
              <a:buFont typeface="+mj-lt"/>
              <a:buAutoNum type="romanLcPeriod"/>
            </a:pPr>
            <a:r>
              <a:rPr lang="en-US" sz="2000" dirty="0" smtClean="0">
                <a:latin typeface="Book Antiqua" panose="02040602050305030304" pitchFamily="18" charset="0"/>
              </a:rPr>
              <a:t>18-01-2016 Karachi FPCCI</a:t>
            </a:r>
          </a:p>
          <a:p>
            <a:pPr marL="971550" lvl="1" indent="-571500">
              <a:lnSpc>
                <a:spcPct val="150000"/>
              </a:lnSpc>
              <a:buFont typeface="+mj-lt"/>
              <a:buAutoNum type="romanLcPeriod"/>
            </a:pPr>
            <a:r>
              <a:rPr lang="en-US" sz="2000" dirty="0" smtClean="0">
                <a:latin typeface="Book Antiqua" panose="02040602050305030304" pitchFamily="18" charset="0"/>
              </a:rPr>
              <a:t>25-01-2016 Islamabad SECP (Head Office)</a:t>
            </a:r>
          </a:p>
          <a:p>
            <a:pPr marL="971550" lvl="1" indent="-571500">
              <a:lnSpc>
                <a:spcPct val="150000"/>
              </a:lnSpc>
              <a:buFont typeface="+mj-lt"/>
              <a:buAutoNum type="romanLcPeriod"/>
            </a:pPr>
            <a:r>
              <a:rPr lang="en-US" sz="2000" dirty="0" smtClean="0">
                <a:latin typeface="Book Antiqua" panose="02040602050305030304" pitchFamily="18" charset="0"/>
              </a:rPr>
              <a:t>08-02-2016 Peshawar ICAP – CPD</a:t>
            </a:r>
          </a:p>
          <a:p>
            <a:pPr marL="971550" lvl="1" indent="-571500">
              <a:lnSpc>
                <a:spcPct val="150000"/>
              </a:lnSpc>
              <a:buFont typeface="+mj-lt"/>
              <a:buAutoNum type="romanLcPeriod"/>
            </a:pPr>
            <a:r>
              <a:rPr lang="en-US" sz="2000" dirty="0" smtClean="0">
                <a:latin typeface="Book Antiqua" panose="02040602050305030304" pitchFamily="18" charset="0"/>
              </a:rPr>
              <a:t>23-02-2016 Quetta Chamber</a:t>
            </a:r>
          </a:p>
          <a:p>
            <a:pPr marL="0" indent="0">
              <a:lnSpc>
                <a:spcPct val="150000"/>
              </a:lnSpc>
              <a:buNone/>
            </a:pPr>
            <a:r>
              <a:rPr lang="en-US" sz="2000" dirty="0" smtClean="0">
                <a:latin typeface="Book Antiqua" panose="02040602050305030304" pitchFamily="18" charset="0"/>
              </a:rPr>
              <a:t>4.     Seminar </a:t>
            </a:r>
            <a:r>
              <a:rPr lang="en-US" sz="2000" dirty="0">
                <a:latin typeface="Book Antiqua" panose="02040602050305030304" pitchFamily="18" charset="0"/>
              </a:rPr>
              <a:t>– Islamabad 26-03-2016 – chaired by </a:t>
            </a:r>
            <a:r>
              <a:rPr lang="en-US" sz="2000" dirty="0" smtClean="0">
                <a:latin typeface="Book Antiqua" panose="02040602050305030304" pitchFamily="18" charset="0"/>
              </a:rPr>
              <a:t>the Finance Minister</a:t>
            </a:r>
          </a:p>
          <a:p>
            <a:pPr marL="514350" indent="-514350">
              <a:lnSpc>
                <a:spcPct val="150000"/>
              </a:lnSpc>
              <a:buAutoNum type="arabicPeriod" startAt="4"/>
            </a:pPr>
            <a:endParaRPr lang="en-US" sz="2100" dirty="0" smtClean="0">
              <a:latin typeface="Book Antiqua" panose="02040602050305030304" pitchFamily="18" charset="0"/>
            </a:endParaRPr>
          </a:p>
          <a:p>
            <a:pPr marL="0" indent="0">
              <a:buNone/>
            </a:pPr>
            <a:endParaRPr lang="en-US" sz="2100" dirty="0" smtClean="0">
              <a:latin typeface="Book Antiqua" panose="02040602050305030304" pitchFamily="18" charset="0"/>
            </a:endParaRPr>
          </a:p>
        </p:txBody>
      </p:sp>
      <p:sp>
        <p:nvSpPr>
          <p:cNvPr id="4" name="Title 1"/>
          <p:cNvSpPr>
            <a:spLocks noGrp="1"/>
          </p:cNvSpPr>
          <p:nvPr>
            <p:ph type="title"/>
          </p:nvPr>
        </p:nvSpPr>
        <p:spPr>
          <a:xfrm>
            <a:off x="457200" y="152400"/>
            <a:ext cx="8229600" cy="868362"/>
          </a:xfrm>
        </p:spPr>
        <p:txBody>
          <a:bodyPr>
            <a:normAutofit/>
          </a:bodyPr>
          <a:lstStyle/>
          <a:p>
            <a:pPr algn="l"/>
            <a:r>
              <a:rPr lang="en-US" sz="3000" b="1" dirty="0" smtClean="0">
                <a:solidFill>
                  <a:srgbClr val="00B050"/>
                </a:solidFill>
                <a:latin typeface="Book Antiqua" panose="02040602050305030304" pitchFamily="18" charset="0"/>
              </a:rPr>
              <a:t>CONSULTATION HELD ON DRAFT LAW</a:t>
            </a:r>
            <a:endParaRPr lang="en-AU" sz="3000" dirty="0">
              <a:solidFill>
                <a:srgbClr val="00B050"/>
              </a:solidFill>
              <a:latin typeface="Book Antiqua" panose="02040602050305030304" pitchFamily="18" charset="0"/>
            </a:endParaRPr>
          </a:p>
        </p:txBody>
      </p:sp>
      <p:sp>
        <p:nvSpPr>
          <p:cNvPr id="8" name="Slide Number Placeholder 7"/>
          <p:cNvSpPr>
            <a:spLocks noGrp="1"/>
          </p:cNvSpPr>
          <p:nvPr>
            <p:ph type="sldNum" sz="quarter" idx="12"/>
          </p:nvPr>
        </p:nvSpPr>
        <p:spPr/>
        <p:txBody>
          <a:bodyPr/>
          <a:lstStyle/>
          <a:p>
            <a:fld id="{2F270E2E-0E7F-4F8B-A26C-98CE2F063FA9}" type="slidenum">
              <a:rPr lang="en-US" smtClean="0"/>
              <a:t>5</a:t>
            </a:fld>
            <a:endParaRPr lang="en-US"/>
          </a:p>
        </p:txBody>
      </p:sp>
    </p:spTree>
    <p:extLst>
      <p:ext uri="{BB962C8B-B14F-4D97-AF65-F5344CB8AC3E}">
        <p14:creationId xmlns:p14="http://schemas.microsoft.com/office/powerpoint/2010/main" val="4193452777"/>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inner_bg1.jpg"/>
          <p:cNvPicPr>
            <a:picLocks noChangeAspect="1"/>
          </p:cNvPicPr>
          <p:nvPr/>
        </p:nvPicPr>
        <p:blipFill>
          <a:blip r:embed="rId2" cstate="print"/>
          <a:stretch>
            <a:fillRect/>
          </a:stretch>
        </p:blipFill>
        <p:spPr>
          <a:xfrm>
            <a:off x="-762000" y="3034"/>
            <a:ext cx="9144019" cy="6854966"/>
          </a:xfrm>
          <a:prstGeom prst="rect">
            <a:avLst/>
          </a:prstGeom>
          <a:noFill/>
          <a:ln>
            <a:noFill/>
          </a:ln>
        </p:spPr>
      </p:pic>
      <p:sp>
        <p:nvSpPr>
          <p:cNvPr id="2" name="Title 1"/>
          <p:cNvSpPr>
            <a:spLocks noGrp="1"/>
          </p:cNvSpPr>
          <p:nvPr>
            <p:ph type="title"/>
          </p:nvPr>
        </p:nvSpPr>
        <p:spPr>
          <a:xfrm>
            <a:off x="457200" y="274638"/>
            <a:ext cx="8229600" cy="715962"/>
          </a:xfrm>
        </p:spPr>
        <p:txBody>
          <a:bodyPr>
            <a:normAutofit fontScale="90000"/>
          </a:bodyPr>
          <a:lstStyle/>
          <a:p>
            <a:r>
              <a:rPr lang="en-US" sz="2000" dirty="0" smtClean="0">
                <a:solidFill>
                  <a:srgbClr val="C00000"/>
                </a:solidFill>
              </a:rPr>
              <a:t/>
            </a:r>
            <a:br>
              <a:rPr lang="en-US" sz="2000" dirty="0" smtClean="0">
                <a:solidFill>
                  <a:srgbClr val="C00000"/>
                </a:solidFill>
              </a:rPr>
            </a:br>
            <a:r>
              <a:rPr lang="en-US" sz="2000" dirty="0">
                <a:solidFill>
                  <a:srgbClr val="C00000"/>
                </a:solidFill>
              </a:rPr>
              <a:t/>
            </a:r>
            <a:br>
              <a:rPr lang="en-US" sz="2000" dirty="0">
                <a:solidFill>
                  <a:srgbClr val="C00000"/>
                </a:solidFill>
              </a:rPr>
            </a:br>
            <a:r>
              <a:rPr lang="en-US" sz="2700" dirty="0">
                <a:solidFill>
                  <a:srgbClr val="00B050"/>
                </a:solidFill>
              </a:rPr>
              <a:t>Adjudication of Offences</a:t>
            </a:r>
            <a:r>
              <a:rPr lang="en-US" sz="2000" dirty="0">
                <a:solidFill>
                  <a:srgbClr val="C00000"/>
                </a:solidFill>
              </a:rPr>
              <a:t/>
            </a:r>
            <a:br>
              <a:rPr lang="en-US" sz="2000" dirty="0">
                <a:solidFill>
                  <a:srgbClr val="C00000"/>
                </a:solidFill>
              </a:rPr>
            </a:br>
            <a:endParaRPr lang="en-AU" sz="2000" b="1" dirty="0">
              <a:solidFill>
                <a:srgbClr val="C00000"/>
              </a:solidFill>
              <a:latin typeface="Book Antiqua" panose="02040602050305030304" pitchFamily="18" charset="0"/>
            </a:endParaRPr>
          </a:p>
        </p:txBody>
      </p:sp>
      <p:sp>
        <p:nvSpPr>
          <p:cNvPr id="3" name="Content Placeholder 2"/>
          <p:cNvSpPr>
            <a:spLocks noGrp="1"/>
          </p:cNvSpPr>
          <p:nvPr>
            <p:ph idx="1"/>
          </p:nvPr>
        </p:nvSpPr>
        <p:spPr>
          <a:xfrm>
            <a:off x="76200" y="1447800"/>
            <a:ext cx="9067820" cy="4678363"/>
          </a:xfrm>
        </p:spPr>
        <p:txBody>
          <a:bodyPr>
            <a:normAutofit fontScale="62500" lnSpcReduction="20000"/>
          </a:bodyPr>
          <a:lstStyle/>
          <a:p>
            <a:r>
              <a:rPr lang="en-US" b="1" u="sng" dirty="0">
                <a:solidFill>
                  <a:srgbClr val="FF0000"/>
                </a:solidFill>
              </a:rPr>
              <a:t>Three modes of cognizance of any offences by the Court </a:t>
            </a:r>
            <a:r>
              <a:rPr lang="en-US" dirty="0"/>
              <a:t>have been provided: </a:t>
            </a:r>
          </a:p>
          <a:p>
            <a:pPr marL="880110" lvl="1" indent="-514350">
              <a:buFont typeface="+mj-lt"/>
              <a:buAutoNum type="alphaLcParenR"/>
            </a:pPr>
            <a:r>
              <a:rPr lang="en-US" dirty="0"/>
              <a:t>All Offences provided in the Ordinance are to be taken </a:t>
            </a:r>
            <a:r>
              <a:rPr lang="en-US" b="1" u="sng" dirty="0">
                <a:solidFill>
                  <a:srgbClr val="FF0000"/>
                </a:solidFill>
              </a:rPr>
              <a:t>cognizance by the court on the complaint filed by the Commission only </a:t>
            </a:r>
            <a:r>
              <a:rPr lang="en-US" dirty="0"/>
              <a:t>with the exception of 8</a:t>
            </a:r>
            <a:r>
              <a:rPr lang="en-US" baseline="30000" dirty="0"/>
              <a:t>th</a:t>
            </a:r>
            <a:r>
              <a:rPr lang="en-US" dirty="0"/>
              <a:t> schedule or otherwise provided in the Ordinance </a:t>
            </a:r>
          </a:p>
          <a:p>
            <a:pPr marL="365760" lvl="1" indent="0">
              <a:buNone/>
            </a:pPr>
            <a:endParaRPr lang="en-US" dirty="0"/>
          </a:p>
          <a:p>
            <a:pPr marL="822960" lvl="1" indent="-457200">
              <a:buAutoNum type="alphaLcParenR" startAt="2"/>
            </a:pPr>
            <a:r>
              <a:rPr lang="en-US" b="1" u="sng" dirty="0">
                <a:solidFill>
                  <a:srgbClr val="C00000"/>
                </a:solidFill>
              </a:rPr>
              <a:t>Offences</a:t>
            </a:r>
            <a:r>
              <a:rPr lang="en-US" b="1" u="sng" dirty="0"/>
              <a:t> </a:t>
            </a:r>
            <a:r>
              <a:rPr lang="en-US" b="1" u="sng" dirty="0">
                <a:solidFill>
                  <a:srgbClr val="FF0000"/>
                </a:solidFill>
              </a:rPr>
              <a:t>in the 8</a:t>
            </a:r>
            <a:r>
              <a:rPr lang="en-US" b="1" u="sng" baseline="30000" dirty="0">
                <a:solidFill>
                  <a:srgbClr val="FF0000"/>
                </a:solidFill>
              </a:rPr>
              <a:t>th</a:t>
            </a:r>
            <a:r>
              <a:rPr lang="en-US" b="1" u="sng" dirty="0">
                <a:solidFill>
                  <a:srgbClr val="FF0000"/>
                </a:solidFill>
              </a:rPr>
              <a:t> schedule shall continue to be filed as a private complaint</a:t>
            </a:r>
            <a:r>
              <a:rPr lang="en-US" dirty="0"/>
              <a:t> and in addition to the Commission or registrar , 5 % of issued capital share holders or creditors having equivalent  interest may also file complaint and process of investigation as provided in section 38 of the SECP Act, 1997 may not be required.</a:t>
            </a:r>
          </a:p>
          <a:p>
            <a:pPr marL="822960" lvl="1" indent="-457200">
              <a:buAutoNum type="alphaLcParenR" startAt="2"/>
            </a:pPr>
            <a:endParaRPr lang="en-US" dirty="0"/>
          </a:p>
          <a:p>
            <a:pPr marL="365760" lvl="1" indent="0" algn="just">
              <a:buNone/>
            </a:pPr>
            <a:r>
              <a:rPr lang="en-US" b="1" dirty="0">
                <a:solidFill>
                  <a:schemeClr val="bg2">
                    <a:lumMod val="50000"/>
                  </a:schemeClr>
                </a:solidFill>
              </a:rPr>
              <a:t>c)</a:t>
            </a:r>
            <a:r>
              <a:rPr lang="en-US" b="1" dirty="0">
                <a:solidFill>
                  <a:srgbClr val="C00000"/>
                </a:solidFill>
              </a:rPr>
              <a:t>	</a:t>
            </a:r>
            <a:r>
              <a:rPr lang="en-US" dirty="0"/>
              <a:t>The Company Bench having passed judgment as to </a:t>
            </a:r>
            <a:r>
              <a:rPr lang="en-US" i="1" dirty="0"/>
              <a:t>prima facie 	</a:t>
            </a:r>
            <a:r>
              <a:rPr lang="en-US" dirty="0"/>
              <a:t>question raised in a petition in the relevant sections, the Court may, 	in addition, also send a </a:t>
            </a:r>
            <a:r>
              <a:rPr lang="en-US" b="1" u="sng" dirty="0">
                <a:solidFill>
                  <a:srgbClr val="FF0000"/>
                </a:solidFill>
              </a:rPr>
              <a:t>reference for adjudication </a:t>
            </a:r>
            <a:r>
              <a:rPr lang="en-US" b="1" dirty="0">
                <a:solidFill>
                  <a:srgbClr val="C00000"/>
                </a:solidFill>
              </a:rPr>
              <a:t>of offences </a:t>
            </a:r>
            <a:r>
              <a:rPr lang="en-US" dirty="0"/>
              <a:t>to </a:t>
            </a:r>
            <a:r>
              <a:rPr lang="en-US" dirty="0" smtClean="0"/>
              <a:t>the </a:t>
            </a:r>
            <a:r>
              <a:rPr lang="en-US" dirty="0"/>
              <a:t>court ( Court of Sessions) as provided under section 482 </a:t>
            </a:r>
            <a:r>
              <a:rPr lang="en-US" u="sng" dirty="0">
                <a:solidFill>
                  <a:schemeClr val="accent6">
                    <a:lumMod val="50000"/>
                  </a:schemeClr>
                </a:solidFill>
              </a:rPr>
              <a:t>under </a:t>
            </a:r>
            <a:r>
              <a:rPr lang="en-US" u="sng" dirty="0" smtClean="0">
                <a:solidFill>
                  <a:schemeClr val="accent6">
                    <a:lumMod val="50000"/>
                  </a:schemeClr>
                </a:solidFill>
              </a:rPr>
              <a:t>sections </a:t>
            </a:r>
            <a:r>
              <a:rPr lang="en-US" u="sng" dirty="0">
                <a:solidFill>
                  <a:schemeClr val="accent6">
                    <a:lumMod val="50000"/>
                  </a:schemeClr>
                </a:solidFill>
              </a:rPr>
              <a:t>126 (rectification of register of members ), 197 ( rectification </a:t>
            </a:r>
            <a:r>
              <a:rPr lang="en-US" u="sng" dirty="0" smtClean="0">
                <a:solidFill>
                  <a:schemeClr val="accent6">
                    <a:lumMod val="50000"/>
                  </a:schemeClr>
                </a:solidFill>
              </a:rPr>
              <a:t>of </a:t>
            </a:r>
            <a:r>
              <a:rPr lang="en-US" u="sng" dirty="0">
                <a:solidFill>
                  <a:schemeClr val="accent6">
                    <a:lumMod val="50000"/>
                  </a:schemeClr>
                </a:solidFill>
              </a:rPr>
              <a:t>register of directors &amp; officers )and 400 ( penalty for fraud for </a:t>
            </a:r>
            <a:r>
              <a:rPr lang="en-US" u="sng" dirty="0" smtClean="0">
                <a:solidFill>
                  <a:schemeClr val="accent6">
                    <a:lumMod val="50000"/>
                  </a:schemeClr>
                </a:solidFill>
              </a:rPr>
              <a:t>company </a:t>
            </a:r>
            <a:r>
              <a:rPr lang="en-US" u="sng" dirty="0">
                <a:solidFill>
                  <a:schemeClr val="accent6">
                    <a:lumMod val="50000"/>
                  </a:schemeClr>
                </a:solidFill>
              </a:rPr>
              <a:t>under liquidation)</a:t>
            </a:r>
            <a:r>
              <a:rPr lang="en-US" dirty="0"/>
              <a:t> </a:t>
            </a:r>
          </a:p>
          <a:p>
            <a:pPr marL="0" indent="0">
              <a:buNone/>
            </a:pPr>
            <a:endParaRPr lang="en-AU" dirty="0">
              <a:latin typeface="Book Antiqua" panose="02040602050305030304" pitchFamily="18" charset="0"/>
            </a:endParaRPr>
          </a:p>
        </p:txBody>
      </p:sp>
      <p:sp>
        <p:nvSpPr>
          <p:cNvPr id="8" name="Slide Number Placeholder 7"/>
          <p:cNvSpPr>
            <a:spLocks noGrp="1"/>
          </p:cNvSpPr>
          <p:nvPr>
            <p:ph type="sldNum" sz="quarter" idx="12"/>
          </p:nvPr>
        </p:nvSpPr>
        <p:spPr/>
        <p:txBody>
          <a:bodyPr/>
          <a:lstStyle/>
          <a:p>
            <a:fld id="{2F270E2E-0E7F-4F8B-A26C-98CE2F063FA9}" type="slidenum">
              <a:rPr lang="en-US" smtClean="0"/>
              <a:t>50</a:t>
            </a:fld>
            <a:endParaRPr lang="en-US"/>
          </a:p>
        </p:txBody>
      </p:sp>
    </p:spTree>
    <p:extLst>
      <p:ext uri="{BB962C8B-B14F-4D97-AF65-F5344CB8AC3E}">
        <p14:creationId xmlns:p14="http://schemas.microsoft.com/office/powerpoint/2010/main" val="1467168467"/>
      </p:ext>
    </p:extLst>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inner_bg1.jpg"/>
          <p:cNvPicPr>
            <a:picLocks noChangeAspect="1"/>
          </p:cNvPicPr>
          <p:nvPr/>
        </p:nvPicPr>
        <p:blipFill>
          <a:blip r:embed="rId2" cstate="print"/>
          <a:stretch>
            <a:fillRect/>
          </a:stretch>
        </p:blipFill>
        <p:spPr>
          <a:xfrm>
            <a:off x="1" y="1524"/>
            <a:ext cx="9144019" cy="6854966"/>
          </a:xfrm>
          <a:prstGeom prst="rect">
            <a:avLst/>
          </a:prstGeom>
          <a:noFill/>
          <a:ln>
            <a:noFill/>
          </a:ln>
        </p:spPr>
      </p:pic>
      <p:sp>
        <p:nvSpPr>
          <p:cNvPr id="2" name="Title 1"/>
          <p:cNvSpPr>
            <a:spLocks noGrp="1"/>
          </p:cNvSpPr>
          <p:nvPr>
            <p:ph type="title"/>
          </p:nvPr>
        </p:nvSpPr>
        <p:spPr>
          <a:xfrm>
            <a:off x="457200" y="274638"/>
            <a:ext cx="8229600" cy="715962"/>
          </a:xfrm>
        </p:spPr>
        <p:txBody>
          <a:bodyPr>
            <a:normAutofit fontScale="90000"/>
          </a:bodyPr>
          <a:lstStyle/>
          <a:p>
            <a:r>
              <a:rPr lang="en-US" sz="2000" dirty="0" smtClean="0">
                <a:solidFill>
                  <a:srgbClr val="C00000"/>
                </a:solidFill>
              </a:rPr>
              <a:t/>
            </a:r>
            <a:br>
              <a:rPr lang="en-US" sz="2000" dirty="0" smtClean="0">
                <a:solidFill>
                  <a:srgbClr val="C00000"/>
                </a:solidFill>
              </a:rPr>
            </a:br>
            <a:r>
              <a:rPr lang="en-US" sz="2000" dirty="0">
                <a:solidFill>
                  <a:srgbClr val="C00000"/>
                </a:solidFill>
              </a:rPr>
              <a:t/>
            </a:r>
            <a:br>
              <a:rPr lang="en-US" sz="2000" dirty="0">
                <a:solidFill>
                  <a:srgbClr val="C00000"/>
                </a:solidFill>
              </a:rPr>
            </a:br>
            <a:r>
              <a:rPr lang="en-US" sz="4000" dirty="0">
                <a:solidFill>
                  <a:srgbClr val="00B050"/>
                </a:solidFill>
              </a:rPr>
              <a:t>Jurisdiction of the Court and creation of benches</a:t>
            </a:r>
            <a:r>
              <a:rPr lang="en-US" sz="2000" dirty="0"/>
              <a:t/>
            </a:r>
            <a:br>
              <a:rPr lang="en-US" sz="2000" dirty="0"/>
            </a:br>
            <a:r>
              <a:rPr lang="en-US" sz="2000" dirty="0" smtClean="0">
                <a:solidFill>
                  <a:srgbClr val="FF0000"/>
                </a:solidFill>
              </a:rPr>
              <a:t>[Section 5 &amp; 6]</a:t>
            </a:r>
            <a:r>
              <a:rPr lang="en-US" sz="2000" dirty="0"/>
              <a:t/>
            </a:r>
            <a:br>
              <a:rPr lang="en-US" sz="2000" dirty="0"/>
            </a:br>
            <a:r>
              <a:rPr lang="en-US" sz="2000" dirty="0">
                <a:solidFill>
                  <a:srgbClr val="C00000"/>
                </a:solidFill>
              </a:rPr>
              <a:t/>
            </a:r>
            <a:br>
              <a:rPr lang="en-US" sz="2000" dirty="0">
                <a:solidFill>
                  <a:srgbClr val="C00000"/>
                </a:solidFill>
              </a:rPr>
            </a:br>
            <a:endParaRPr lang="en-AU" sz="2000" b="1" dirty="0">
              <a:solidFill>
                <a:srgbClr val="C00000"/>
              </a:solidFill>
              <a:latin typeface="Book Antiqua" panose="02040602050305030304" pitchFamily="18" charset="0"/>
            </a:endParaRPr>
          </a:p>
        </p:txBody>
      </p:sp>
      <p:sp>
        <p:nvSpPr>
          <p:cNvPr id="3" name="Content Placeholder 2"/>
          <p:cNvSpPr>
            <a:spLocks noGrp="1"/>
          </p:cNvSpPr>
          <p:nvPr>
            <p:ph idx="1"/>
          </p:nvPr>
        </p:nvSpPr>
        <p:spPr>
          <a:xfrm>
            <a:off x="76200" y="1447801"/>
            <a:ext cx="9067820" cy="3962400"/>
          </a:xfrm>
        </p:spPr>
        <p:txBody>
          <a:bodyPr>
            <a:normAutofit fontScale="47500" lnSpcReduction="20000"/>
          </a:bodyPr>
          <a:lstStyle/>
          <a:p>
            <a:r>
              <a:rPr lang="en-US" i="1" dirty="0">
                <a:solidFill>
                  <a:srgbClr val="C00000"/>
                </a:solidFill>
              </a:rPr>
              <a:t>No Court shall have jurisdiction save as is or may be conferred on it by the Constitution or by or under any law ( Article 175 (2) of the Constitution of Islamic Republic of Pakistan)</a:t>
            </a:r>
          </a:p>
          <a:p>
            <a:endParaRPr lang="en-US" dirty="0"/>
          </a:p>
          <a:p>
            <a:r>
              <a:rPr lang="en-US" dirty="0"/>
              <a:t>The Court having jurisdiction under the Companies Ordinance, 2016 ( the “Companies Ordinance”) shall be the </a:t>
            </a:r>
            <a:r>
              <a:rPr lang="en-US" b="1" u="sng" dirty="0">
                <a:solidFill>
                  <a:srgbClr val="FF0000"/>
                </a:solidFill>
              </a:rPr>
              <a:t>High Court </a:t>
            </a:r>
            <a:r>
              <a:rPr lang="en-US" dirty="0"/>
              <a:t>having jurisdiction at place in which the registered office of the company is situated.</a:t>
            </a:r>
          </a:p>
          <a:p>
            <a:pPr marL="109728" indent="0">
              <a:buNone/>
            </a:pPr>
            <a:endParaRPr lang="en-US" dirty="0"/>
          </a:p>
          <a:p>
            <a:r>
              <a:rPr lang="en-US" b="1" u="sng" dirty="0">
                <a:solidFill>
                  <a:srgbClr val="FF0000"/>
                </a:solidFill>
              </a:rPr>
              <a:t>Non-obstante clause </a:t>
            </a:r>
            <a:r>
              <a:rPr lang="en-US" dirty="0"/>
              <a:t>has been introduced in the Companies Ordinance whereby </a:t>
            </a:r>
            <a:r>
              <a:rPr lang="en-US" b="1" u="sng" dirty="0">
                <a:solidFill>
                  <a:srgbClr val="FF0000"/>
                </a:solidFill>
              </a:rPr>
              <a:t>civil courts or any other courts shall not have jurisdiction </a:t>
            </a:r>
            <a:r>
              <a:rPr lang="en-US" dirty="0"/>
              <a:t>to entertain any suit in respect of any matter in which the Company Bench has jurisdiction. </a:t>
            </a:r>
            <a:r>
              <a:rPr lang="en-US" b="1" dirty="0">
                <a:solidFill>
                  <a:srgbClr val="C00000"/>
                </a:solidFill>
              </a:rPr>
              <a:t>This provision will clarify the ambiguity of forum</a:t>
            </a:r>
            <a:r>
              <a:rPr lang="en-US" dirty="0"/>
              <a:t>.</a:t>
            </a:r>
          </a:p>
          <a:p>
            <a:endParaRPr lang="en-US" dirty="0"/>
          </a:p>
          <a:p>
            <a:r>
              <a:rPr lang="en-US" dirty="0"/>
              <a:t>The benches of the High Court are envisaged to be </a:t>
            </a:r>
            <a:r>
              <a:rPr lang="en-US" b="1" u="sng" dirty="0">
                <a:solidFill>
                  <a:srgbClr val="FF0000"/>
                </a:solidFill>
              </a:rPr>
              <a:t>functioning on permanent basis</a:t>
            </a:r>
            <a:r>
              <a:rPr lang="en-US" dirty="0"/>
              <a:t> subject to the exercise of authority by the Chief Justice of the respective High Court.</a:t>
            </a:r>
          </a:p>
          <a:p>
            <a:r>
              <a:rPr lang="en-US" b="1" u="sng" dirty="0">
                <a:solidFill>
                  <a:srgbClr val="FF0000"/>
                </a:solidFill>
              </a:rPr>
              <a:t>Registrar of the Company Bench </a:t>
            </a:r>
            <a:r>
              <a:rPr lang="en-US" dirty="0"/>
              <a:t>assisted by such other officers shall perform </a:t>
            </a:r>
            <a:r>
              <a:rPr lang="en-US" b="1" u="sng" dirty="0">
                <a:solidFill>
                  <a:srgbClr val="C00000"/>
                </a:solidFill>
              </a:rPr>
              <a:t>all ministerial and </a:t>
            </a:r>
            <a:r>
              <a:rPr lang="en-US" b="1" u="sng" dirty="0">
                <a:solidFill>
                  <a:srgbClr val="FF0000"/>
                </a:solidFill>
              </a:rPr>
              <a:t>administrative business of the Company Bench </a:t>
            </a:r>
            <a:r>
              <a:rPr lang="en-US" dirty="0"/>
              <a:t>including receipt of petitions, applications, written replies, issuance of notices, etc.</a:t>
            </a:r>
          </a:p>
          <a:p>
            <a:r>
              <a:rPr lang="en-US" dirty="0"/>
              <a:t>A </a:t>
            </a:r>
            <a:r>
              <a:rPr lang="en-US" b="1" u="sng" dirty="0">
                <a:solidFill>
                  <a:srgbClr val="FF0000"/>
                </a:solidFill>
              </a:rPr>
              <a:t>separate secretariat </a:t>
            </a:r>
            <a:r>
              <a:rPr lang="en-US" dirty="0"/>
              <a:t>for this purpose may also be set up by the Chief Justice if deemed appropriate.</a:t>
            </a:r>
          </a:p>
          <a:p>
            <a:pPr marL="0" indent="0">
              <a:buNone/>
            </a:pPr>
            <a:endParaRPr lang="en-AU" dirty="0">
              <a:latin typeface="Book Antiqua" panose="02040602050305030304" pitchFamily="18" charset="0"/>
            </a:endParaRPr>
          </a:p>
        </p:txBody>
      </p:sp>
      <p:sp>
        <p:nvSpPr>
          <p:cNvPr id="8" name="Slide Number Placeholder 7"/>
          <p:cNvSpPr>
            <a:spLocks noGrp="1"/>
          </p:cNvSpPr>
          <p:nvPr>
            <p:ph type="sldNum" sz="quarter" idx="12"/>
          </p:nvPr>
        </p:nvSpPr>
        <p:spPr/>
        <p:txBody>
          <a:bodyPr/>
          <a:lstStyle/>
          <a:p>
            <a:fld id="{2F270E2E-0E7F-4F8B-A26C-98CE2F063FA9}" type="slidenum">
              <a:rPr lang="en-US" smtClean="0"/>
              <a:t>51</a:t>
            </a:fld>
            <a:endParaRPr lang="en-US"/>
          </a:p>
        </p:txBody>
      </p:sp>
    </p:spTree>
    <p:extLst>
      <p:ext uri="{BB962C8B-B14F-4D97-AF65-F5344CB8AC3E}">
        <p14:creationId xmlns:p14="http://schemas.microsoft.com/office/powerpoint/2010/main" val="2415198683"/>
      </p:ext>
    </p:extLst>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inner_bg1.jpg"/>
          <p:cNvPicPr>
            <a:picLocks noChangeAspect="1"/>
          </p:cNvPicPr>
          <p:nvPr/>
        </p:nvPicPr>
        <p:blipFill>
          <a:blip r:embed="rId2" cstate="print"/>
          <a:stretch>
            <a:fillRect/>
          </a:stretch>
        </p:blipFill>
        <p:spPr>
          <a:xfrm>
            <a:off x="1" y="1524"/>
            <a:ext cx="9144019" cy="6854966"/>
          </a:xfrm>
          <a:prstGeom prst="rect">
            <a:avLst/>
          </a:prstGeom>
          <a:noFill/>
          <a:ln>
            <a:noFill/>
          </a:ln>
        </p:spPr>
      </p:pic>
      <p:sp>
        <p:nvSpPr>
          <p:cNvPr id="2" name="Title 1"/>
          <p:cNvSpPr>
            <a:spLocks noGrp="1"/>
          </p:cNvSpPr>
          <p:nvPr>
            <p:ph type="title"/>
          </p:nvPr>
        </p:nvSpPr>
        <p:spPr>
          <a:xfrm>
            <a:off x="457200" y="274638"/>
            <a:ext cx="8229600" cy="715962"/>
          </a:xfrm>
        </p:spPr>
        <p:txBody>
          <a:bodyPr>
            <a:normAutofit fontScale="90000"/>
          </a:bodyPr>
          <a:lstStyle/>
          <a:p>
            <a:r>
              <a:rPr lang="en-US" sz="2000" dirty="0" smtClean="0">
                <a:solidFill>
                  <a:srgbClr val="C00000"/>
                </a:solidFill>
              </a:rPr>
              <a:t/>
            </a:r>
            <a:br>
              <a:rPr lang="en-US" sz="2000" dirty="0" smtClean="0">
                <a:solidFill>
                  <a:srgbClr val="C00000"/>
                </a:solidFill>
              </a:rPr>
            </a:br>
            <a:r>
              <a:rPr lang="en-US" sz="3100" dirty="0">
                <a:solidFill>
                  <a:srgbClr val="00B050"/>
                </a:solidFill>
              </a:rPr>
              <a:t/>
            </a:r>
            <a:br>
              <a:rPr lang="en-US" sz="3100" dirty="0">
                <a:solidFill>
                  <a:srgbClr val="00B050"/>
                </a:solidFill>
              </a:rPr>
            </a:br>
            <a:r>
              <a:rPr lang="en-US" sz="3100" dirty="0">
                <a:solidFill>
                  <a:srgbClr val="00B050"/>
                </a:solidFill>
              </a:rPr>
              <a:t>New Offences</a:t>
            </a:r>
            <a:br>
              <a:rPr lang="en-US" sz="3100" dirty="0">
                <a:solidFill>
                  <a:srgbClr val="00B050"/>
                </a:solidFill>
              </a:rPr>
            </a:br>
            <a:endParaRPr lang="en-AU" sz="3100" b="1" dirty="0">
              <a:solidFill>
                <a:srgbClr val="00B050"/>
              </a:solidFill>
              <a:latin typeface="Book Antiqua" panose="02040602050305030304" pitchFamily="18" charset="0"/>
            </a:endParaRPr>
          </a:p>
        </p:txBody>
      </p:sp>
      <p:sp>
        <p:nvSpPr>
          <p:cNvPr id="3" name="Content Placeholder 2"/>
          <p:cNvSpPr>
            <a:spLocks noGrp="1"/>
          </p:cNvSpPr>
          <p:nvPr>
            <p:ph idx="1"/>
          </p:nvPr>
        </p:nvSpPr>
        <p:spPr>
          <a:xfrm>
            <a:off x="76200" y="1143000"/>
            <a:ext cx="9067820" cy="4983163"/>
          </a:xfrm>
        </p:spPr>
        <p:txBody>
          <a:bodyPr>
            <a:normAutofit fontScale="25000" lnSpcReduction="20000"/>
          </a:bodyPr>
          <a:lstStyle/>
          <a:p>
            <a:pPr marL="109728" indent="0" algn="ctr">
              <a:buNone/>
            </a:pPr>
            <a:r>
              <a:rPr lang="en-US" sz="5600" b="1" dirty="0">
                <a:solidFill>
                  <a:srgbClr val="C00000"/>
                </a:solidFill>
              </a:rPr>
              <a:t>( </a:t>
            </a:r>
            <a:r>
              <a:rPr lang="en-US" sz="5600" b="1" dirty="0" smtClean="0">
                <a:solidFill>
                  <a:srgbClr val="C00000"/>
                </a:solidFill>
              </a:rPr>
              <a:t>Section 453</a:t>
            </a:r>
            <a:r>
              <a:rPr lang="en-US" sz="5600" b="1" dirty="0">
                <a:solidFill>
                  <a:srgbClr val="C00000"/>
                </a:solidFill>
              </a:rPr>
              <a:t>) </a:t>
            </a:r>
          </a:p>
          <a:p>
            <a:pPr algn="just"/>
            <a:r>
              <a:rPr lang="en-US" sz="5600" dirty="0"/>
              <a:t>For Prevention of offences relating to </a:t>
            </a:r>
            <a:r>
              <a:rPr lang="en-US" sz="5600" b="1" u="sng" dirty="0">
                <a:solidFill>
                  <a:srgbClr val="FF0000"/>
                </a:solidFill>
              </a:rPr>
              <a:t>fraud, money laundering and terrorist financing </a:t>
            </a:r>
            <a:r>
              <a:rPr lang="en-US" sz="5600" dirty="0"/>
              <a:t>it is mandatory for every officer of a company to take reasonable measures failure of which shall be liable to </a:t>
            </a:r>
            <a:r>
              <a:rPr lang="en-US" sz="5600" b="1" u="sng" dirty="0">
                <a:solidFill>
                  <a:srgbClr val="FF0000"/>
                </a:solidFill>
              </a:rPr>
              <a:t>punishment of imprisonment for a term </a:t>
            </a:r>
            <a:r>
              <a:rPr lang="en-US" sz="5600" dirty="0"/>
              <a:t>which may extend to three years and with fine which may extend to one hundred million rupees. </a:t>
            </a:r>
          </a:p>
          <a:p>
            <a:pPr marL="109728" indent="0" algn="just">
              <a:buNone/>
            </a:pPr>
            <a:endParaRPr lang="en-US" sz="5600" b="1" dirty="0" smtClean="0">
              <a:solidFill>
                <a:srgbClr val="C00000"/>
              </a:solidFill>
            </a:endParaRPr>
          </a:p>
          <a:p>
            <a:pPr marL="109728" indent="0" algn="ctr">
              <a:buNone/>
            </a:pPr>
            <a:r>
              <a:rPr lang="en-US" sz="5600" b="1" dirty="0" smtClean="0">
                <a:solidFill>
                  <a:srgbClr val="C00000"/>
                </a:solidFill>
              </a:rPr>
              <a:t>(Section 498</a:t>
            </a:r>
            <a:r>
              <a:rPr lang="en-US" sz="5600" b="1" dirty="0">
                <a:solidFill>
                  <a:srgbClr val="C00000"/>
                </a:solidFill>
              </a:rPr>
              <a:t>)</a:t>
            </a:r>
          </a:p>
          <a:p>
            <a:pPr algn="just"/>
            <a:r>
              <a:rPr lang="en-US" sz="5600" b="1" dirty="0"/>
              <a:t>Penalty for </a:t>
            </a:r>
            <a:r>
              <a:rPr lang="en-US" sz="5600" b="1" u="sng" dirty="0">
                <a:solidFill>
                  <a:srgbClr val="FF0000"/>
                </a:solidFill>
              </a:rPr>
              <a:t>false statement, falsification, forgery, fraud, deception</a:t>
            </a:r>
            <a:r>
              <a:rPr lang="en-US" sz="5600" b="1" dirty="0"/>
              <a:t>: </a:t>
            </a:r>
            <a:r>
              <a:rPr lang="en-US" sz="5600" dirty="0"/>
              <a:t>Whoever in relations to affairs of the company or body corporate- </a:t>
            </a:r>
          </a:p>
          <a:p>
            <a:pPr marL="365760" lvl="1" indent="0" algn="just">
              <a:buNone/>
            </a:pPr>
            <a:r>
              <a:rPr lang="en-US" sz="5600" dirty="0"/>
              <a:t>(a) </a:t>
            </a:r>
            <a:r>
              <a:rPr lang="en-US" sz="5600" b="1" dirty="0">
                <a:solidFill>
                  <a:srgbClr val="C00000"/>
                </a:solidFill>
              </a:rPr>
              <a:t>makes a statement or submit any document in any form, which is false or incorrect in any material particular, or omits any material fact, knowing it to be material</a:t>
            </a:r>
            <a:r>
              <a:rPr lang="en-US" sz="5600" dirty="0"/>
              <a:t>, in any return, report, certificate, statement of financial position, profit and loss account, income and expenditure account, offer of shares, books of account, application, information or explanation required by or for the purposes of any of the provisions of this Ordinance or pursuant to an order or direction given under this Ordinance </a:t>
            </a:r>
            <a:r>
              <a:rPr lang="en-US" sz="5600" b="1" dirty="0">
                <a:solidFill>
                  <a:srgbClr val="C00000"/>
                </a:solidFill>
              </a:rPr>
              <a:t>with an intention to defraud, or cheat the Commission or to obtain incorporation or to avoid any penal action for an offence under this Ordinance or administered legislation; </a:t>
            </a:r>
          </a:p>
          <a:p>
            <a:pPr marL="365760" lvl="1" indent="0" algn="just">
              <a:buNone/>
            </a:pPr>
            <a:r>
              <a:rPr lang="en-US" sz="5600" b="1" dirty="0"/>
              <a:t>(b) </a:t>
            </a:r>
            <a:r>
              <a:rPr lang="en-US" sz="5600" dirty="0"/>
              <a:t>makes any false entry or omits or alter any material particular from books, paper or accounts with an intent to defraud, destroy, alter or falsifies any books of account belonging to or in his possession shall commit an offence of </a:t>
            </a:r>
            <a:r>
              <a:rPr lang="en-US" sz="5600" b="1" dirty="0">
                <a:solidFill>
                  <a:srgbClr val="C00000"/>
                </a:solidFill>
              </a:rPr>
              <a:t>falsification of account</a:t>
            </a:r>
            <a:r>
              <a:rPr lang="en-US" sz="5600" dirty="0"/>
              <a:t>; </a:t>
            </a:r>
          </a:p>
          <a:p>
            <a:pPr marL="365760" lvl="1" indent="0" algn="just">
              <a:buNone/>
            </a:pPr>
            <a:r>
              <a:rPr lang="en-US" sz="5600" b="1" dirty="0">
                <a:solidFill>
                  <a:srgbClr val="C00000"/>
                </a:solidFill>
              </a:rPr>
              <a:t>(c) </a:t>
            </a:r>
            <a:r>
              <a:rPr lang="en-US" sz="5600" b="1" u="sng" dirty="0">
                <a:solidFill>
                  <a:srgbClr val="C00000"/>
                </a:solidFill>
              </a:rPr>
              <a:t>submit, present or produce any forged or fabricated document, knowingly to be forged or fabricated, to the Commission </a:t>
            </a:r>
            <a:r>
              <a:rPr lang="en-US" sz="5600" dirty="0"/>
              <a:t>for the purposes of cheating or cheating by personation or to obtain any wrongful gain or wrongful loss or to avoid any penal action for an offence under this Ordinance or administered legislation; or </a:t>
            </a:r>
          </a:p>
          <a:p>
            <a:pPr marL="365760" lvl="1" indent="0" algn="just">
              <a:buNone/>
            </a:pPr>
            <a:r>
              <a:rPr lang="en-US" sz="5600" b="1" u="sng" dirty="0">
                <a:solidFill>
                  <a:srgbClr val="C00000"/>
                </a:solidFill>
              </a:rPr>
              <a:t>(d) employ any scheme, artifice or practice in the course of business of the company to defraud or deceive general public; </a:t>
            </a:r>
          </a:p>
          <a:p>
            <a:pPr marL="365760" lvl="1" indent="0" algn="just">
              <a:buNone/>
            </a:pPr>
            <a:r>
              <a:rPr lang="en-US" sz="5600" b="1" dirty="0"/>
              <a:t>shall be punishable with imprisonment which shall not be less than one year but which may extend to seven years and shall also be liable to fine which shall not be less than the amount involved in the fraud but may extend to three times the amount involved in the offence: </a:t>
            </a:r>
          </a:p>
          <a:p>
            <a:pPr marL="365760" lvl="1" indent="0" algn="just">
              <a:buNone/>
            </a:pPr>
            <a:r>
              <a:rPr lang="en-US" sz="5600" b="1" dirty="0"/>
              <a:t>Provided further that in case of offence involves public interest, the term of imprisonment under this section shall not be less than three years along with fine. All offences under this section shall be non-</a:t>
            </a:r>
            <a:r>
              <a:rPr lang="en-US" sz="5600" b="1" dirty="0" err="1"/>
              <a:t>bailable</a:t>
            </a:r>
            <a:r>
              <a:rPr lang="en-US" sz="5600" b="1" dirty="0"/>
              <a:t> and non-compoundable. </a:t>
            </a:r>
          </a:p>
          <a:p>
            <a:pPr marL="0" indent="0">
              <a:buNone/>
            </a:pPr>
            <a:endParaRPr lang="en-AU" dirty="0">
              <a:latin typeface="Book Antiqua" panose="02040602050305030304" pitchFamily="18" charset="0"/>
            </a:endParaRPr>
          </a:p>
        </p:txBody>
      </p:sp>
      <p:sp>
        <p:nvSpPr>
          <p:cNvPr id="8" name="Slide Number Placeholder 7"/>
          <p:cNvSpPr>
            <a:spLocks noGrp="1"/>
          </p:cNvSpPr>
          <p:nvPr>
            <p:ph type="sldNum" sz="quarter" idx="12"/>
          </p:nvPr>
        </p:nvSpPr>
        <p:spPr/>
        <p:txBody>
          <a:bodyPr/>
          <a:lstStyle/>
          <a:p>
            <a:fld id="{2F270E2E-0E7F-4F8B-A26C-98CE2F063FA9}" type="slidenum">
              <a:rPr lang="en-US" smtClean="0"/>
              <a:t>52</a:t>
            </a:fld>
            <a:endParaRPr lang="en-US"/>
          </a:p>
        </p:txBody>
      </p:sp>
    </p:spTree>
    <p:extLst>
      <p:ext uri="{BB962C8B-B14F-4D97-AF65-F5344CB8AC3E}">
        <p14:creationId xmlns:p14="http://schemas.microsoft.com/office/powerpoint/2010/main" val="1009104592"/>
      </p:ext>
    </p:extLst>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895600"/>
            <a:ext cx="8229600" cy="1143000"/>
          </a:xfrm>
        </p:spPr>
        <p:txBody>
          <a:bodyPr/>
          <a:lstStyle/>
          <a:p>
            <a:r>
              <a:rPr lang="en-US" dirty="0" smtClean="0"/>
              <a:t>THANK YOU</a:t>
            </a:r>
            <a:endParaRPr lang="en-US" dirty="0"/>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 y="0"/>
            <a:ext cx="9144000" cy="685799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6" name="Slide Number Placeholder 5"/>
          <p:cNvSpPr>
            <a:spLocks noGrp="1"/>
          </p:cNvSpPr>
          <p:nvPr>
            <p:ph type="sldNum" sz="quarter" idx="12"/>
          </p:nvPr>
        </p:nvSpPr>
        <p:spPr/>
        <p:txBody>
          <a:bodyPr/>
          <a:lstStyle/>
          <a:p>
            <a:fld id="{2F270E2E-0E7F-4F8B-A26C-98CE2F063FA9}" type="slidenum">
              <a:rPr lang="en-US" smtClean="0"/>
              <a:t>53</a:t>
            </a:fld>
            <a:endParaRPr lang="en-US"/>
          </a:p>
        </p:txBody>
      </p:sp>
    </p:spTree>
    <p:extLst>
      <p:ext uri="{BB962C8B-B14F-4D97-AF65-F5344CB8AC3E}">
        <p14:creationId xmlns:p14="http://schemas.microsoft.com/office/powerpoint/2010/main" val="124352734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inner_bg1.jpg"/>
          <p:cNvPicPr>
            <a:picLocks noChangeAspect="1"/>
          </p:cNvPicPr>
          <p:nvPr/>
        </p:nvPicPr>
        <p:blipFill>
          <a:blip r:embed="rId2" cstate="print"/>
          <a:stretch>
            <a:fillRect/>
          </a:stretch>
        </p:blipFill>
        <p:spPr>
          <a:xfrm>
            <a:off x="1" y="1524"/>
            <a:ext cx="9144019" cy="6854966"/>
          </a:xfrm>
          <a:prstGeom prst="rect">
            <a:avLst/>
          </a:prstGeom>
          <a:noFill/>
          <a:ln>
            <a:noFill/>
          </a:ln>
        </p:spPr>
      </p:pic>
      <p:sp>
        <p:nvSpPr>
          <p:cNvPr id="3" name="Content Placeholder 2"/>
          <p:cNvSpPr>
            <a:spLocks noGrp="1"/>
          </p:cNvSpPr>
          <p:nvPr>
            <p:ph idx="1"/>
          </p:nvPr>
        </p:nvSpPr>
        <p:spPr>
          <a:xfrm>
            <a:off x="609600" y="1066800"/>
            <a:ext cx="8001000" cy="5486400"/>
          </a:xfrm>
        </p:spPr>
        <p:txBody>
          <a:bodyPr>
            <a:normAutofit fontScale="47500" lnSpcReduction="20000"/>
          </a:bodyPr>
          <a:lstStyle/>
          <a:p>
            <a:pPr marL="514350" indent="-514350">
              <a:lnSpc>
                <a:spcPct val="150000"/>
              </a:lnSpc>
              <a:buAutoNum type="arabicPeriod" startAt="5"/>
            </a:pPr>
            <a:r>
              <a:rPr lang="en-US" sz="2900" dirty="0" smtClean="0">
                <a:latin typeface="Book Antiqua" panose="02040602050305030304" pitchFamily="18" charset="0"/>
              </a:rPr>
              <a:t>2</a:t>
            </a:r>
            <a:r>
              <a:rPr lang="en-US" sz="2900" baseline="30000" dirty="0" smtClean="0">
                <a:latin typeface="Book Antiqua" panose="02040602050305030304" pitchFamily="18" charset="0"/>
              </a:rPr>
              <a:t>nd</a:t>
            </a:r>
            <a:r>
              <a:rPr lang="en-US" sz="2900" dirty="0" smtClean="0">
                <a:latin typeface="Book Antiqua" panose="02040602050305030304" pitchFamily="18" charset="0"/>
              </a:rPr>
              <a:t> </a:t>
            </a:r>
            <a:r>
              <a:rPr lang="en-US" sz="2900" dirty="0">
                <a:latin typeface="Book Antiqua" panose="02040602050305030304" pitchFamily="18" charset="0"/>
              </a:rPr>
              <a:t>draft Placed on web-site </a:t>
            </a:r>
            <a:r>
              <a:rPr lang="en-US" sz="2900" dirty="0" smtClean="0">
                <a:latin typeface="Book Antiqua" panose="02040602050305030304" pitchFamily="18" charset="0"/>
              </a:rPr>
              <a:t>(06.04.2016) </a:t>
            </a:r>
          </a:p>
          <a:p>
            <a:pPr marL="514350" indent="-514350">
              <a:lnSpc>
                <a:spcPct val="150000"/>
              </a:lnSpc>
              <a:buAutoNum type="arabicPeriod" startAt="5"/>
            </a:pPr>
            <a:r>
              <a:rPr lang="en-US" sz="2900" dirty="0" smtClean="0">
                <a:latin typeface="Book Antiqua" panose="02040602050305030304" pitchFamily="18" charset="0"/>
              </a:rPr>
              <a:t>Consultative Sessions at Lahore </a:t>
            </a:r>
            <a:r>
              <a:rPr lang="en-US" sz="2900" dirty="0">
                <a:latin typeface="Book Antiqua" panose="02040602050305030304" pitchFamily="18" charset="0"/>
              </a:rPr>
              <a:t>jointly organized by IFC, World Bank – </a:t>
            </a:r>
            <a:endParaRPr lang="en-US" sz="2900" dirty="0" smtClean="0">
              <a:latin typeface="Book Antiqua" panose="02040602050305030304" pitchFamily="18" charset="0"/>
            </a:endParaRPr>
          </a:p>
          <a:p>
            <a:pPr marL="457200" indent="-457200">
              <a:lnSpc>
                <a:spcPct val="150000"/>
              </a:lnSpc>
              <a:buNone/>
            </a:pPr>
            <a:r>
              <a:rPr lang="en-US" sz="2900" dirty="0">
                <a:latin typeface="Book Antiqua" panose="02040602050305030304" pitchFamily="18" charset="0"/>
              </a:rPr>
              <a:t> </a:t>
            </a:r>
            <a:r>
              <a:rPr lang="en-US" sz="2900" dirty="0" smtClean="0">
                <a:latin typeface="Book Antiqua" panose="02040602050305030304" pitchFamily="18" charset="0"/>
              </a:rPr>
              <a:t>        CIPE (07-04-2016)</a:t>
            </a:r>
            <a:endParaRPr lang="en-US" sz="2900" dirty="0">
              <a:latin typeface="Book Antiqua" panose="02040602050305030304" pitchFamily="18" charset="0"/>
            </a:endParaRPr>
          </a:p>
          <a:p>
            <a:pPr marL="457200" indent="-457200">
              <a:lnSpc>
                <a:spcPct val="150000"/>
              </a:lnSpc>
              <a:buNone/>
            </a:pPr>
            <a:r>
              <a:rPr lang="en-US" sz="2900" dirty="0" smtClean="0">
                <a:latin typeface="Book Antiqua" panose="02040602050305030304" pitchFamily="18" charset="0"/>
              </a:rPr>
              <a:t>7.      Meeting </a:t>
            </a:r>
            <a:r>
              <a:rPr lang="en-US" sz="2900" dirty="0">
                <a:latin typeface="Book Antiqua" panose="02040602050305030304" pitchFamily="18" charset="0"/>
              </a:rPr>
              <a:t>with ICAP Team (</a:t>
            </a:r>
            <a:r>
              <a:rPr lang="en-US" sz="2900" dirty="0" smtClean="0">
                <a:latin typeface="Book Antiqua" panose="02040602050305030304" pitchFamily="18" charset="0"/>
              </a:rPr>
              <a:t>13-04-2016)</a:t>
            </a:r>
          </a:p>
          <a:p>
            <a:pPr marL="457200" indent="-457200">
              <a:lnSpc>
                <a:spcPct val="150000"/>
              </a:lnSpc>
              <a:buNone/>
            </a:pPr>
            <a:r>
              <a:rPr lang="en-US" sz="2900" dirty="0">
                <a:latin typeface="Book Antiqua" panose="02040602050305030304" pitchFamily="18" charset="0"/>
              </a:rPr>
              <a:t>8</a:t>
            </a:r>
            <a:r>
              <a:rPr lang="en-US" sz="2900" dirty="0" smtClean="0">
                <a:latin typeface="Book Antiqua" panose="02040602050305030304" pitchFamily="18" charset="0"/>
              </a:rPr>
              <a:t>.       Seminar </a:t>
            </a:r>
            <a:r>
              <a:rPr lang="en-US" sz="2900" dirty="0">
                <a:latin typeface="Book Antiqua" panose="02040602050305030304" pitchFamily="18" charset="0"/>
              </a:rPr>
              <a:t>at ICAP Lahore (</a:t>
            </a:r>
            <a:r>
              <a:rPr lang="en-US" sz="2900" dirty="0" smtClean="0">
                <a:latin typeface="Book Antiqua" panose="02040602050305030304" pitchFamily="18" charset="0"/>
              </a:rPr>
              <a:t>06-05-2016)</a:t>
            </a:r>
          </a:p>
          <a:p>
            <a:pPr marL="457200" indent="-457200">
              <a:lnSpc>
                <a:spcPct val="150000"/>
              </a:lnSpc>
              <a:buNone/>
            </a:pPr>
            <a:r>
              <a:rPr lang="en-US" sz="2900" dirty="0">
                <a:latin typeface="Book Antiqua" panose="02040602050305030304" pitchFamily="18" charset="0"/>
              </a:rPr>
              <a:t>9</a:t>
            </a:r>
            <a:r>
              <a:rPr lang="en-US" sz="2900" dirty="0" smtClean="0">
                <a:latin typeface="Book Antiqua" panose="02040602050305030304" pitchFamily="18" charset="0"/>
              </a:rPr>
              <a:t>.       Meeting </a:t>
            </a:r>
            <a:r>
              <a:rPr lang="en-US" sz="2900" dirty="0">
                <a:latin typeface="Book Antiqua" panose="02040602050305030304" pitchFamily="18" charset="0"/>
              </a:rPr>
              <a:t>with ICMAP Focus Group (</a:t>
            </a:r>
            <a:r>
              <a:rPr lang="en-US" sz="2900" dirty="0" smtClean="0">
                <a:latin typeface="Book Antiqua" panose="02040602050305030304" pitchFamily="18" charset="0"/>
              </a:rPr>
              <a:t>12-05-2016)</a:t>
            </a:r>
          </a:p>
          <a:p>
            <a:pPr marL="457200" indent="-457200">
              <a:lnSpc>
                <a:spcPct val="150000"/>
              </a:lnSpc>
              <a:buNone/>
            </a:pPr>
            <a:r>
              <a:rPr lang="en-US" sz="2900" dirty="0" smtClean="0">
                <a:latin typeface="Book Antiqua" panose="02040602050305030304" pitchFamily="18" charset="0"/>
              </a:rPr>
              <a:t>10.     Two </a:t>
            </a:r>
            <a:r>
              <a:rPr lang="en-US" sz="2900" dirty="0">
                <a:latin typeface="Book Antiqua" panose="02040602050305030304" pitchFamily="18" charset="0"/>
              </a:rPr>
              <a:t>days Session with ICMAP Team (16-17 May </a:t>
            </a:r>
            <a:r>
              <a:rPr lang="en-US" sz="2900" dirty="0" smtClean="0">
                <a:latin typeface="Book Antiqua" panose="02040602050305030304" pitchFamily="18" charset="0"/>
              </a:rPr>
              <a:t>2016)</a:t>
            </a:r>
          </a:p>
          <a:p>
            <a:pPr marL="457200" indent="-457200">
              <a:lnSpc>
                <a:spcPct val="150000"/>
              </a:lnSpc>
              <a:buNone/>
            </a:pPr>
            <a:r>
              <a:rPr lang="en-US" sz="2900" dirty="0" smtClean="0">
                <a:latin typeface="Book Antiqua" panose="02040602050305030304" pitchFamily="18" charset="0"/>
              </a:rPr>
              <a:t>11.     Seminar </a:t>
            </a:r>
            <a:r>
              <a:rPr lang="en-US" sz="2900" dirty="0">
                <a:latin typeface="Book Antiqua" panose="02040602050305030304" pitchFamily="18" charset="0"/>
              </a:rPr>
              <a:t>at ICAP Islamabad (30-05-2016</a:t>
            </a:r>
            <a:r>
              <a:rPr lang="en-US" sz="2900" dirty="0" smtClean="0">
                <a:latin typeface="Book Antiqua" panose="02040602050305030304" pitchFamily="18" charset="0"/>
              </a:rPr>
              <a:t>)</a:t>
            </a:r>
          </a:p>
          <a:p>
            <a:pPr marL="457200" lvl="1" indent="-457200">
              <a:lnSpc>
                <a:spcPct val="150000"/>
              </a:lnSpc>
              <a:buNone/>
            </a:pPr>
            <a:r>
              <a:rPr lang="en-US" sz="2900" dirty="0" smtClean="0">
                <a:latin typeface="Book Antiqua" panose="02040602050305030304" pitchFamily="18" charset="0"/>
              </a:rPr>
              <a:t>12.     Seminar at Islamabad jointly </a:t>
            </a:r>
            <a:r>
              <a:rPr lang="en-US" sz="2900" dirty="0">
                <a:latin typeface="Book Antiqua" panose="02040602050305030304" pitchFamily="18" charset="0"/>
              </a:rPr>
              <a:t>organized by IFC, World Bank – </a:t>
            </a:r>
            <a:r>
              <a:rPr lang="en-US" sz="2900" dirty="0" smtClean="0">
                <a:latin typeface="Book Antiqua" panose="02040602050305030304" pitchFamily="18" charset="0"/>
              </a:rPr>
              <a:t>CIPE</a:t>
            </a:r>
          </a:p>
          <a:p>
            <a:pPr marL="457200" lvl="1" indent="-457200">
              <a:lnSpc>
                <a:spcPct val="150000"/>
              </a:lnSpc>
              <a:buNone/>
            </a:pPr>
            <a:r>
              <a:rPr lang="en-US" sz="2900" dirty="0">
                <a:latin typeface="Book Antiqua" panose="02040602050305030304" pitchFamily="18" charset="0"/>
              </a:rPr>
              <a:t> </a:t>
            </a:r>
            <a:r>
              <a:rPr lang="en-US" sz="2900" dirty="0" smtClean="0">
                <a:latin typeface="Book Antiqua" panose="02040602050305030304" pitchFamily="18" charset="0"/>
              </a:rPr>
              <a:t>         (02-06-2016)</a:t>
            </a:r>
          </a:p>
          <a:p>
            <a:pPr marL="457200" lvl="1" indent="-457200">
              <a:lnSpc>
                <a:spcPct val="150000"/>
              </a:lnSpc>
              <a:buNone/>
            </a:pPr>
            <a:r>
              <a:rPr lang="en-US" sz="2900" dirty="0" smtClean="0">
                <a:latin typeface="Book Antiqua" panose="02040602050305030304" pitchFamily="18" charset="0"/>
              </a:rPr>
              <a:t>13.     Seminar </a:t>
            </a:r>
            <a:r>
              <a:rPr lang="en-US" sz="2900" dirty="0">
                <a:latin typeface="Book Antiqua" panose="02040602050305030304" pitchFamily="18" charset="0"/>
              </a:rPr>
              <a:t>– </a:t>
            </a:r>
            <a:r>
              <a:rPr lang="en-US" sz="2900" dirty="0" smtClean="0">
                <a:latin typeface="Book Antiqua" panose="02040602050305030304" pitchFamily="18" charset="0"/>
              </a:rPr>
              <a:t>Karachi 05-09-2016 </a:t>
            </a:r>
            <a:r>
              <a:rPr lang="en-US" sz="2900" dirty="0">
                <a:latin typeface="Book Antiqua" panose="02040602050305030304" pitchFamily="18" charset="0"/>
              </a:rPr>
              <a:t>– chaired by </a:t>
            </a:r>
            <a:r>
              <a:rPr lang="en-US" sz="2900" dirty="0" smtClean="0">
                <a:latin typeface="Book Antiqua" panose="02040602050305030304" pitchFamily="18" charset="0"/>
              </a:rPr>
              <a:t>the Honorable Minister for Finance </a:t>
            </a:r>
          </a:p>
          <a:p>
            <a:pPr marL="457200" lvl="1" indent="-457200">
              <a:lnSpc>
                <a:spcPct val="150000"/>
              </a:lnSpc>
              <a:buAutoNum type="arabicPeriod" startAt="14"/>
            </a:pPr>
            <a:r>
              <a:rPr lang="en-US" sz="2900" dirty="0" smtClean="0">
                <a:latin typeface="Book Antiqua" panose="02040602050305030304" pitchFamily="18" charset="0"/>
              </a:rPr>
              <a:t>  Meeting with Association of Builders and Developers of Pakistan </a:t>
            </a:r>
          </a:p>
          <a:p>
            <a:pPr marL="457200" lvl="1" indent="-457200">
              <a:lnSpc>
                <a:spcPct val="150000"/>
              </a:lnSpc>
              <a:buNone/>
            </a:pPr>
            <a:r>
              <a:rPr lang="en-US" sz="2900" dirty="0">
                <a:latin typeface="Book Antiqua" panose="02040602050305030304" pitchFamily="18" charset="0"/>
              </a:rPr>
              <a:t> </a:t>
            </a:r>
            <a:r>
              <a:rPr lang="en-US" sz="2900" dirty="0" smtClean="0">
                <a:latin typeface="Book Antiqua" panose="02040602050305030304" pitchFamily="18" charset="0"/>
              </a:rPr>
              <a:t>        (24-10-2016)</a:t>
            </a:r>
          </a:p>
          <a:p>
            <a:pPr marL="457200" lvl="1" indent="-457200">
              <a:lnSpc>
                <a:spcPct val="150000"/>
              </a:lnSpc>
              <a:buNone/>
            </a:pPr>
            <a:r>
              <a:rPr lang="en-US" sz="2900" dirty="0" smtClean="0">
                <a:latin typeface="Book Antiqua" panose="02040602050305030304" pitchFamily="18" charset="0"/>
              </a:rPr>
              <a:t>	</a:t>
            </a:r>
            <a:r>
              <a:rPr lang="en-US" sz="2900" i="1" dirty="0" smtClean="0">
                <a:solidFill>
                  <a:srgbClr val="FF0000"/>
                </a:solidFill>
                <a:latin typeface="Book Antiqua" panose="02040602050305030304" pitchFamily="18" charset="0"/>
              </a:rPr>
              <a:t>Various comments and suggestions were also received from stakeholders and practitioners during the entire process through emails and letters and same were also considered and wherever possible same were incorporated</a:t>
            </a:r>
            <a:r>
              <a:rPr lang="en-US" sz="2900" dirty="0" smtClean="0">
                <a:solidFill>
                  <a:srgbClr val="FF0000"/>
                </a:solidFill>
                <a:latin typeface="Book Antiqua" panose="02040602050305030304" pitchFamily="18" charset="0"/>
              </a:rPr>
              <a:t> </a:t>
            </a:r>
            <a:endParaRPr lang="en-US" sz="2900" dirty="0">
              <a:solidFill>
                <a:srgbClr val="FF0000"/>
              </a:solidFill>
              <a:latin typeface="Book Antiqua" panose="02040602050305030304" pitchFamily="18" charset="0"/>
            </a:endParaRPr>
          </a:p>
          <a:p>
            <a:pPr marL="457200" indent="-457200">
              <a:buAutoNum type="arabicPeriod" startAt="6"/>
            </a:pPr>
            <a:endParaRPr lang="en-US" sz="2400" dirty="0">
              <a:latin typeface="Book Antiqua" panose="02040602050305030304" pitchFamily="18" charset="0"/>
            </a:endParaRPr>
          </a:p>
        </p:txBody>
      </p:sp>
      <p:sp>
        <p:nvSpPr>
          <p:cNvPr id="4" name="Title 1"/>
          <p:cNvSpPr>
            <a:spLocks noGrp="1"/>
          </p:cNvSpPr>
          <p:nvPr>
            <p:ph type="title"/>
          </p:nvPr>
        </p:nvSpPr>
        <p:spPr>
          <a:xfrm>
            <a:off x="457200" y="274638"/>
            <a:ext cx="8229600" cy="868362"/>
          </a:xfrm>
        </p:spPr>
        <p:txBody>
          <a:bodyPr>
            <a:normAutofit/>
          </a:bodyPr>
          <a:lstStyle/>
          <a:p>
            <a:pPr algn="l"/>
            <a:r>
              <a:rPr lang="en-US" sz="3000" b="1" dirty="0">
                <a:solidFill>
                  <a:srgbClr val="00B050"/>
                </a:solidFill>
                <a:latin typeface="Book Antiqua" panose="02040602050305030304" pitchFamily="18" charset="0"/>
              </a:rPr>
              <a:t>CONSULTATION HELD ON DRAFT LAW</a:t>
            </a:r>
            <a:endParaRPr lang="en-AU" sz="3000" dirty="0">
              <a:solidFill>
                <a:srgbClr val="00B050"/>
              </a:solidFill>
              <a:latin typeface="Book Antiqua" panose="02040602050305030304" pitchFamily="18" charset="0"/>
            </a:endParaRPr>
          </a:p>
        </p:txBody>
      </p:sp>
      <p:sp>
        <p:nvSpPr>
          <p:cNvPr id="8" name="Slide Number Placeholder 7"/>
          <p:cNvSpPr>
            <a:spLocks noGrp="1"/>
          </p:cNvSpPr>
          <p:nvPr>
            <p:ph type="sldNum" sz="quarter" idx="12"/>
          </p:nvPr>
        </p:nvSpPr>
        <p:spPr/>
        <p:txBody>
          <a:bodyPr/>
          <a:lstStyle/>
          <a:p>
            <a:fld id="{2F270E2E-0E7F-4F8B-A26C-98CE2F063FA9}" type="slidenum">
              <a:rPr lang="en-US" smtClean="0"/>
              <a:t>6</a:t>
            </a:fld>
            <a:endParaRPr lang="en-US"/>
          </a:p>
        </p:txBody>
      </p:sp>
    </p:spTree>
    <p:extLst>
      <p:ext uri="{BB962C8B-B14F-4D97-AF65-F5344CB8AC3E}">
        <p14:creationId xmlns:p14="http://schemas.microsoft.com/office/powerpoint/2010/main" val="222133677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inner_bg1.jpg"/>
          <p:cNvPicPr>
            <a:picLocks noChangeAspect="1"/>
          </p:cNvPicPr>
          <p:nvPr/>
        </p:nvPicPr>
        <p:blipFill>
          <a:blip r:embed="rId2" cstate="print"/>
          <a:stretch>
            <a:fillRect/>
          </a:stretch>
        </p:blipFill>
        <p:spPr>
          <a:xfrm>
            <a:off x="1" y="1524"/>
            <a:ext cx="9144019" cy="6854966"/>
          </a:xfrm>
          <a:prstGeom prst="rect">
            <a:avLst/>
          </a:prstGeom>
          <a:noFill/>
          <a:ln>
            <a:noFill/>
          </a:ln>
        </p:spPr>
      </p:pic>
      <p:sp>
        <p:nvSpPr>
          <p:cNvPr id="2" name="Title 1"/>
          <p:cNvSpPr>
            <a:spLocks noGrp="1"/>
          </p:cNvSpPr>
          <p:nvPr>
            <p:ph type="title"/>
          </p:nvPr>
        </p:nvSpPr>
        <p:spPr>
          <a:xfrm>
            <a:off x="457200" y="152400"/>
            <a:ext cx="8229600" cy="609600"/>
          </a:xfrm>
        </p:spPr>
        <p:txBody>
          <a:bodyPr>
            <a:normAutofit fontScale="90000"/>
          </a:bodyPr>
          <a:lstStyle/>
          <a:p>
            <a:r>
              <a:rPr lang="en-US" sz="3600" dirty="0" smtClean="0">
                <a:solidFill>
                  <a:srgbClr val="00B050"/>
                </a:solidFill>
              </a:rPr>
              <a:t>OVERVIEW OF DRAFT COMPANY BILL </a:t>
            </a:r>
            <a:endParaRPr lang="en-AU" sz="3600" dirty="0">
              <a:solidFill>
                <a:srgbClr val="00B050"/>
              </a:solidFill>
              <a:latin typeface="Book Antiqua" panose="02040602050305030304" pitchFamily="18" charset="0"/>
            </a:endParaRPr>
          </a:p>
        </p:txBody>
      </p:sp>
      <p:sp>
        <p:nvSpPr>
          <p:cNvPr id="5" name="Rectangle 4"/>
          <p:cNvSpPr/>
          <p:nvPr/>
        </p:nvSpPr>
        <p:spPr>
          <a:xfrm>
            <a:off x="457200" y="914400"/>
            <a:ext cx="7620000" cy="5632311"/>
          </a:xfrm>
          <a:prstGeom prst="rect">
            <a:avLst/>
          </a:prstGeom>
        </p:spPr>
        <p:txBody>
          <a:bodyPr wrap="square">
            <a:spAutoFit/>
          </a:bodyPr>
          <a:lstStyle/>
          <a:p>
            <a:pPr algn="ctr"/>
            <a:r>
              <a:rPr lang="en-US" b="1" dirty="0" smtClean="0">
                <a:solidFill>
                  <a:srgbClr val="00B050"/>
                </a:solidFill>
                <a:latin typeface="Book Antiqua" panose="02040602050305030304" pitchFamily="18" charset="0"/>
              </a:rPr>
              <a:t> (</a:t>
            </a:r>
            <a:r>
              <a:rPr lang="en-US" b="1" dirty="0">
                <a:solidFill>
                  <a:srgbClr val="00B050"/>
                </a:solidFill>
                <a:latin typeface="Book Antiqua" panose="02040602050305030304" pitchFamily="18" charset="0"/>
              </a:rPr>
              <a:t>Section 2)</a:t>
            </a:r>
            <a:endParaRPr lang="en-AU" dirty="0">
              <a:latin typeface="Book Antiqua" panose="02040602050305030304" pitchFamily="18" charset="0"/>
            </a:endParaRPr>
          </a:p>
          <a:p>
            <a:pPr algn="ctr"/>
            <a:r>
              <a:rPr lang="en-US" b="1" dirty="0" smtClean="0">
                <a:solidFill>
                  <a:srgbClr val="00B050"/>
                </a:solidFill>
                <a:latin typeface="Book Antiqua" panose="02040602050305030304" pitchFamily="18" charset="0"/>
              </a:rPr>
              <a:t>	NEW DEFINITIONS </a:t>
            </a:r>
          </a:p>
          <a:p>
            <a:r>
              <a:rPr lang="en-US" dirty="0" smtClean="0">
                <a:latin typeface="Book Antiqua" panose="02040602050305030304" pitchFamily="18" charset="0"/>
              </a:rPr>
              <a:t>Following new definitions have been provided :-</a:t>
            </a:r>
          </a:p>
          <a:p>
            <a:pPr marL="285750" indent="-285750">
              <a:buFont typeface="Arial" panose="020B0604020202020204" pitchFamily="34" charset="0"/>
              <a:buChar char="•"/>
            </a:pPr>
            <a:r>
              <a:rPr lang="en-US" dirty="0" smtClean="0">
                <a:latin typeface="Book Antiqua" panose="02040602050305030304" pitchFamily="18" charset="0"/>
              </a:rPr>
              <a:t>Advocate </a:t>
            </a:r>
            <a:r>
              <a:rPr lang="en-US" dirty="0">
                <a:solidFill>
                  <a:srgbClr val="FF0000"/>
                </a:solidFill>
                <a:latin typeface="Book Antiqua" panose="02040602050305030304" pitchFamily="18" charset="0"/>
              </a:rPr>
              <a:t>(clause 1)</a:t>
            </a:r>
          </a:p>
          <a:p>
            <a:pPr marL="285750" indent="-285750">
              <a:buFont typeface="Arial" panose="020B0604020202020204" pitchFamily="34" charset="0"/>
              <a:buChar char="•"/>
            </a:pPr>
            <a:r>
              <a:rPr lang="en-US" dirty="0" smtClean="0">
                <a:latin typeface="Book Antiqua" panose="02040602050305030304" pitchFamily="18" charset="0"/>
              </a:rPr>
              <a:t>Alter or alteration </a:t>
            </a:r>
            <a:r>
              <a:rPr lang="en-US" dirty="0">
                <a:solidFill>
                  <a:srgbClr val="FF0000"/>
                </a:solidFill>
                <a:latin typeface="Book Antiqua" panose="02040602050305030304" pitchFamily="18" charset="0"/>
              </a:rPr>
              <a:t>(clause 2)</a:t>
            </a:r>
          </a:p>
          <a:p>
            <a:pPr marL="285750" lvl="0" indent="-285750">
              <a:buFont typeface="Arial" panose="020B0604020202020204" pitchFamily="34" charset="0"/>
              <a:buChar char="•"/>
            </a:pPr>
            <a:r>
              <a:rPr lang="en-US" dirty="0">
                <a:latin typeface="Book Antiqua" panose="02040602050305030304" pitchFamily="18" charset="0"/>
              </a:rPr>
              <a:t>a</a:t>
            </a:r>
            <a:r>
              <a:rPr lang="en-US" dirty="0" smtClean="0">
                <a:latin typeface="Book Antiqua" panose="02040602050305030304" pitchFamily="18" charset="0"/>
              </a:rPr>
              <a:t>uthorized capital </a:t>
            </a:r>
            <a:r>
              <a:rPr lang="en-US" dirty="0" smtClean="0">
                <a:solidFill>
                  <a:srgbClr val="FF0000"/>
                </a:solidFill>
                <a:latin typeface="Book Antiqua" panose="02040602050305030304" pitchFamily="18" charset="0"/>
              </a:rPr>
              <a:t>(clause 5)</a:t>
            </a:r>
          </a:p>
          <a:p>
            <a:pPr marL="285750" lvl="0" indent="-285750">
              <a:buFont typeface="Arial" panose="020B0604020202020204" pitchFamily="34" charset="0"/>
              <a:buChar char="•"/>
            </a:pPr>
            <a:r>
              <a:rPr lang="en-US" dirty="0" smtClean="0">
                <a:latin typeface="Book Antiqua" panose="02040602050305030304" pitchFamily="18" charset="0"/>
              </a:rPr>
              <a:t>Banking company </a:t>
            </a:r>
            <a:r>
              <a:rPr lang="en-US" dirty="0" smtClean="0">
                <a:solidFill>
                  <a:srgbClr val="FF0000"/>
                </a:solidFill>
                <a:latin typeface="Book Antiqua" panose="02040602050305030304" pitchFamily="18" charset="0"/>
              </a:rPr>
              <a:t>(clause 6)</a:t>
            </a:r>
          </a:p>
          <a:p>
            <a:pPr marL="285750" lvl="0" indent="-285750">
              <a:buFont typeface="Arial" panose="020B0604020202020204" pitchFamily="34" charset="0"/>
              <a:buChar char="•"/>
            </a:pPr>
            <a:r>
              <a:rPr lang="en-US" dirty="0" smtClean="0">
                <a:latin typeface="Book Antiqua" panose="02040602050305030304" pitchFamily="18" charset="0"/>
              </a:rPr>
              <a:t>Beneficial ownership of shareholders or officer of the company </a:t>
            </a:r>
            <a:r>
              <a:rPr lang="en-US" dirty="0">
                <a:solidFill>
                  <a:srgbClr val="FF0000"/>
                </a:solidFill>
                <a:latin typeface="Book Antiqua" panose="02040602050305030304" pitchFamily="18" charset="0"/>
              </a:rPr>
              <a:t>(clause 7)</a:t>
            </a:r>
          </a:p>
          <a:p>
            <a:pPr marL="285750" lvl="0" indent="-285750">
              <a:buFont typeface="Arial" panose="020B0604020202020204" pitchFamily="34" charset="0"/>
              <a:buChar char="•"/>
            </a:pPr>
            <a:r>
              <a:rPr lang="en-US" dirty="0" smtClean="0">
                <a:latin typeface="Book Antiqua" panose="02040602050305030304" pitchFamily="18" charset="0"/>
              </a:rPr>
              <a:t>Board </a:t>
            </a:r>
            <a:r>
              <a:rPr lang="en-US" dirty="0" smtClean="0">
                <a:solidFill>
                  <a:srgbClr val="FF0000"/>
                </a:solidFill>
                <a:latin typeface="Book Antiqua" panose="02040602050305030304" pitchFamily="18" charset="0"/>
              </a:rPr>
              <a:t>(clause 8)</a:t>
            </a:r>
          </a:p>
          <a:p>
            <a:pPr marL="285750" indent="-285750">
              <a:buFont typeface="Arial" panose="020B0604020202020204" pitchFamily="34" charset="0"/>
              <a:buChar char="•"/>
            </a:pPr>
            <a:r>
              <a:rPr lang="en-US" dirty="0" smtClean="0">
                <a:latin typeface="Book Antiqua" panose="02040602050305030304" pitchFamily="18" charset="0"/>
              </a:rPr>
              <a:t>Book of account </a:t>
            </a:r>
            <a:r>
              <a:rPr lang="en-US" dirty="0">
                <a:solidFill>
                  <a:srgbClr val="FF0000"/>
                </a:solidFill>
                <a:latin typeface="Book Antiqua" panose="02040602050305030304" pitchFamily="18" charset="0"/>
              </a:rPr>
              <a:t>(clause 11)</a:t>
            </a:r>
          </a:p>
          <a:p>
            <a:pPr marL="285750" lvl="0" indent="-285750">
              <a:buFont typeface="Arial" panose="020B0604020202020204" pitchFamily="34" charset="0"/>
              <a:buChar char="•"/>
            </a:pPr>
            <a:r>
              <a:rPr lang="en-US" dirty="0" smtClean="0">
                <a:latin typeface="Book Antiqua" panose="02040602050305030304" pitchFamily="18" charset="0"/>
              </a:rPr>
              <a:t>Chartered accountant </a:t>
            </a:r>
            <a:r>
              <a:rPr lang="en-US" dirty="0">
                <a:solidFill>
                  <a:srgbClr val="FF0000"/>
                </a:solidFill>
                <a:latin typeface="Book Antiqua" panose="02040602050305030304" pitchFamily="18" charset="0"/>
              </a:rPr>
              <a:t>(clause 13) </a:t>
            </a:r>
          </a:p>
          <a:p>
            <a:pPr marL="285750" indent="-285750">
              <a:buFont typeface="Arial" panose="020B0604020202020204" pitchFamily="34" charset="0"/>
              <a:buChar char="•"/>
            </a:pPr>
            <a:r>
              <a:rPr lang="en-US" dirty="0" smtClean="0">
                <a:latin typeface="Book Antiqua" panose="02040602050305030304" pitchFamily="18" charset="0"/>
              </a:rPr>
              <a:t>Chief financial officer </a:t>
            </a:r>
            <a:r>
              <a:rPr lang="en-US" dirty="0">
                <a:solidFill>
                  <a:srgbClr val="FF0000"/>
                </a:solidFill>
                <a:latin typeface="Book Antiqua" panose="02040602050305030304" pitchFamily="18" charset="0"/>
              </a:rPr>
              <a:t>(clause 15)</a:t>
            </a:r>
          </a:p>
          <a:p>
            <a:pPr marL="285750" indent="-285750">
              <a:buFont typeface="Arial" panose="020B0604020202020204" pitchFamily="34" charset="0"/>
              <a:buChar char="•"/>
            </a:pPr>
            <a:r>
              <a:rPr lang="en-US" dirty="0" smtClean="0">
                <a:latin typeface="Book Antiqua" panose="02040602050305030304" pitchFamily="18" charset="0"/>
              </a:rPr>
              <a:t>Company law </a:t>
            </a:r>
            <a:r>
              <a:rPr lang="en-US" dirty="0">
                <a:solidFill>
                  <a:srgbClr val="FF0000"/>
                </a:solidFill>
                <a:latin typeface="Book Antiqua" panose="02040602050305030304" pitchFamily="18" charset="0"/>
              </a:rPr>
              <a:t>(clause 18)</a:t>
            </a:r>
          </a:p>
          <a:p>
            <a:pPr marL="285750" indent="-285750">
              <a:buFont typeface="Arial" panose="020B0604020202020204" pitchFamily="34" charset="0"/>
              <a:buChar char="•"/>
            </a:pPr>
            <a:r>
              <a:rPr lang="en-US" dirty="0" smtClean="0">
                <a:latin typeface="Book Antiqua" panose="02040602050305030304" pitchFamily="18" charset="0"/>
              </a:rPr>
              <a:t>Cost and Management Accounts </a:t>
            </a:r>
            <a:r>
              <a:rPr lang="en-US" dirty="0">
                <a:solidFill>
                  <a:srgbClr val="FF0000"/>
                </a:solidFill>
                <a:latin typeface="Book Antiqua" panose="02040602050305030304" pitchFamily="18" charset="0"/>
              </a:rPr>
              <a:t>( clause 22) </a:t>
            </a:r>
          </a:p>
          <a:p>
            <a:pPr marL="285750" indent="-285750">
              <a:buFont typeface="Arial" panose="020B0604020202020204" pitchFamily="34" charset="0"/>
              <a:buChar char="•"/>
            </a:pPr>
            <a:r>
              <a:rPr lang="en-US" dirty="0" smtClean="0">
                <a:latin typeface="Book Antiqua" panose="02040602050305030304" pitchFamily="18" charset="0"/>
              </a:rPr>
              <a:t>Document </a:t>
            </a:r>
            <a:r>
              <a:rPr lang="en-US" dirty="0">
                <a:solidFill>
                  <a:srgbClr val="FF0000"/>
                </a:solidFill>
                <a:latin typeface="Book Antiqua" panose="02040602050305030304" pitchFamily="18" charset="0"/>
              </a:rPr>
              <a:t>( clause 26)</a:t>
            </a:r>
          </a:p>
          <a:p>
            <a:pPr marL="285750" indent="-285750">
              <a:buFont typeface="Arial" panose="020B0604020202020204" pitchFamily="34" charset="0"/>
              <a:buChar char="•"/>
            </a:pPr>
            <a:r>
              <a:rPr lang="en-US" dirty="0" smtClean="0">
                <a:latin typeface="Book Antiqua" panose="02040602050305030304" pitchFamily="18" charset="0"/>
              </a:rPr>
              <a:t>E-service </a:t>
            </a:r>
            <a:r>
              <a:rPr lang="en-US" dirty="0">
                <a:solidFill>
                  <a:srgbClr val="FF0000"/>
                </a:solidFill>
                <a:latin typeface="Book Antiqua" panose="02040602050305030304" pitchFamily="18" charset="0"/>
              </a:rPr>
              <a:t>( clause 27)</a:t>
            </a:r>
          </a:p>
          <a:p>
            <a:pPr marL="285750" indent="-285750">
              <a:buFont typeface="Arial" panose="020B0604020202020204" pitchFamily="34" charset="0"/>
              <a:buChar char="•"/>
            </a:pPr>
            <a:r>
              <a:rPr lang="en-US" dirty="0" smtClean="0">
                <a:latin typeface="Book Antiqua" panose="02040602050305030304" pitchFamily="18" charset="0"/>
              </a:rPr>
              <a:t>Electronic document </a:t>
            </a:r>
            <a:r>
              <a:rPr lang="en-US" dirty="0">
                <a:solidFill>
                  <a:srgbClr val="FF0000"/>
                </a:solidFill>
                <a:latin typeface="Book Antiqua" panose="02040602050305030304" pitchFamily="18" charset="0"/>
              </a:rPr>
              <a:t>( clause 28)</a:t>
            </a:r>
          </a:p>
          <a:p>
            <a:pPr marL="285750" indent="-285750">
              <a:buFont typeface="Arial" panose="020B0604020202020204" pitchFamily="34" charset="0"/>
              <a:buChar char="•"/>
            </a:pPr>
            <a:r>
              <a:rPr lang="en-US" dirty="0" smtClean="0">
                <a:latin typeface="Book Antiqua" panose="02040602050305030304" pitchFamily="18" charset="0"/>
              </a:rPr>
              <a:t>Employees stock option </a:t>
            </a:r>
            <a:r>
              <a:rPr lang="en-US" dirty="0">
                <a:solidFill>
                  <a:srgbClr val="FF0000"/>
                </a:solidFill>
                <a:latin typeface="Book Antiqua" panose="02040602050305030304" pitchFamily="18" charset="0"/>
              </a:rPr>
              <a:t>( clause 29)</a:t>
            </a:r>
          </a:p>
          <a:p>
            <a:pPr marL="285750" lvl="0" indent="-285750">
              <a:buFont typeface="Arial" panose="020B0604020202020204" pitchFamily="34" charset="0"/>
              <a:buChar char="•"/>
            </a:pPr>
            <a:endParaRPr lang="en-US" dirty="0">
              <a:latin typeface="Book Antiqua" panose="02040602050305030304" pitchFamily="18" charset="0"/>
            </a:endParaRPr>
          </a:p>
        </p:txBody>
      </p:sp>
      <p:sp>
        <p:nvSpPr>
          <p:cNvPr id="8" name="Slide Number Placeholder 7"/>
          <p:cNvSpPr>
            <a:spLocks noGrp="1"/>
          </p:cNvSpPr>
          <p:nvPr>
            <p:ph type="sldNum" sz="quarter" idx="12"/>
          </p:nvPr>
        </p:nvSpPr>
        <p:spPr/>
        <p:txBody>
          <a:bodyPr/>
          <a:lstStyle/>
          <a:p>
            <a:fld id="{2F270E2E-0E7F-4F8B-A26C-98CE2F063FA9}" type="slidenum">
              <a:rPr lang="en-US" smtClean="0"/>
              <a:t>7</a:t>
            </a:fld>
            <a:endParaRPr lang="en-US"/>
          </a:p>
        </p:txBody>
      </p:sp>
    </p:spTree>
    <p:extLst>
      <p:ext uri="{BB962C8B-B14F-4D97-AF65-F5344CB8AC3E}">
        <p14:creationId xmlns:p14="http://schemas.microsoft.com/office/powerpoint/2010/main" val="329812795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inner_bg1.jpg"/>
          <p:cNvPicPr>
            <a:picLocks noChangeAspect="1"/>
          </p:cNvPicPr>
          <p:nvPr/>
        </p:nvPicPr>
        <p:blipFill>
          <a:blip r:embed="rId2" cstate="print"/>
          <a:stretch>
            <a:fillRect/>
          </a:stretch>
        </p:blipFill>
        <p:spPr>
          <a:xfrm>
            <a:off x="-76200" y="226128"/>
            <a:ext cx="9144019" cy="6854966"/>
          </a:xfrm>
          <a:prstGeom prst="rect">
            <a:avLst/>
          </a:prstGeom>
          <a:noFill/>
          <a:ln>
            <a:noFill/>
          </a:ln>
        </p:spPr>
      </p:pic>
      <p:sp>
        <p:nvSpPr>
          <p:cNvPr id="2" name="Title 1"/>
          <p:cNvSpPr>
            <a:spLocks noGrp="1"/>
          </p:cNvSpPr>
          <p:nvPr>
            <p:ph type="title"/>
          </p:nvPr>
        </p:nvSpPr>
        <p:spPr>
          <a:xfrm>
            <a:off x="457200" y="76201"/>
            <a:ext cx="8229600" cy="395748"/>
          </a:xfrm>
        </p:spPr>
        <p:txBody>
          <a:bodyPr>
            <a:normAutofit fontScale="90000"/>
          </a:bodyPr>
          <a:lstStyle/>
          <a:p>
            <a:r>
              <a:rPr lang="en-AU" sz="2700" dirty="0">
                <a:latin typeface="Book Antiqua" panose="02040602050305030304" pitchFamily="18" charset="0"/>
              </a:rPr>
              <a:t/>
            </a:r>
            <a:br>
              <a:rPr lang="en-AU" sz="2700" dirty="0">
                <a:latin typeface="Book Antiqua" panose="02040602050305030304" pitchFamily="18" charset="0"/>
              </a:rPr>
            </a:br>
            <a:r>
              <a:rPr lang="en-US" sz="2700" b="1" dirty="0" smtClean="0">
                <a:solidFill>
                  <a:srgbClr val="00B050"/>
                </a:solidFill>
                <a:latin typeface="Book Antiqua" panose="02040602050305030304" pitchFamily="18" charset="0"/>
              </a:rPr>
              <a:t>NEW </a:t>
            </a:r>
            <a:r>
              <a:rPr lang="en-US" sz="2700" b="1" dirty="0">
                <a:solidFill>
                  <a:srgbClr val="00B050"/>
                </a:solidFill>
                <a:latin typeface="Book Antiqua" panose="02040602050305030304" pitchFamily="18" charset="0"/>
              </a:rPr>
              <a:t>DEFINITIONS </a:t>
            </a:r>
            <a:r>
              <a:rPr lang="en-US" sz="3600" b="1" dirty="0">
                <a:solidFill>
                  <a:srgbClr val="00B050"/>
                </a:solidFill>
                <a:latin typeface="Book Antiqua" panose="02040602050305030304" pitchFamily="18" charset="0"/>
              </a:rPr>
              <a:t/>
            </a:r>
            <a:br>
              <a:rPr lang="en-US" sz="3600" b="1" dirty="0">
                <a:solidFill>
                  <a:srgbClr val="00B050"/>
                </a:solidFill>
                <a:latin typeface="Book Antiqua" panose="02040602050305030304" pitchFamily="18" charset="0"/>
              </a:rPr>
            </a:br>
            <a:r>
              <a:rPr lang="en-US" sz="3600" b="1" dirty="0">
                <a:solidFill>
                  <a:srgbClr val="00B050"/>
                </a:solidFill>
                <a:latin typeface="Book Antiqua" panose="02040602050305030304" pitchFamily="18" charset="0"/>
              </a:rPr>
              <a:t> </a:t>
            </a:r>
            <a:r>
              <a:rPr lang="en-US" sz="2700" b="1" dirty="0">
                <a:solidFill>
                  <a:srgbClr val="00B050"/>
                </a:solidFill>
                <a:latin typeface="Book Antiqua" panose="02040602050305030304" pitchFamily="18" charset="0"/>
              </a:rPr>
              <a:t>(Section 2)</a:t>
            </a:r>
            <a:endParaRPr lang="en-AU" sz="2700" dirty="0">
              <a:solidFill>
                <a:srgbClr val="00B050"/>
              </a:solidFill>
              <a:latin typeface="Book Antiqua" panose="02040602050305030304" pitchFamily="18" charset="0"/>
            </a:endParaRPr>
          </a:p>
        </p:txBody>
      </p:sp>
      <p:sp>
        <p:nvSpPr>
          <p:cNvPr id="5" name="Rectangle 4"/>
          <p:cNvSpPr/>
          <p:nvPr/>
        </p:nvSpPr>
        <p:spPr>
          <a:xfrm>
            <a:off x="457200" y="914400"/>
            <a:ext cx="8686800" cy="6340197"/>
          </a:xfrm>
          <a:prstGeom prst="rect">
            <a:avLst/>
          </a:prstGeom>
        </p:spPr>
        <p:txBody>
          <a:bodyPr wrap="square">
            <a:spAutoFit/>
          </a:bodyPr>
          <a:lstStyle/>
          <a:p>
            <a:pPr marL="285750" lvl="0" indent="-285750">
              <a:buFont typeface="Arial" panose="020B0604020202020204" pitchFamily="34" charset="0"/>
              <a:buChar char="•"/>
            </a:pPr>
            <a:r>
              <a:rPr lang="en-US" sz="1400" dirty="0" smtClean="0">
                <a:latin typeface="Book Antiqua" panose="02040602050305030304" pitchFamily="18" charset="0"/>
              </a:rPr>
              <a:t>Expert </a:t>
            </a:r>
            <a:r>
              <a:rPr lang="en-US" sz="1400" dirty="0" smtClean="0">
                <a:solidFill>
                  <a:srgbClr val="FF0000"/>
                </a:solidFill>
                <a:latin typeface="Book Antiqua" panose="02040602050305030304" pitchFamily="18" charset="0"/>
              </a:rPr>
              <a:t>( clause 30)</a:t>
            </a:r>
          </a:p>
          <a:p>
            <a:pPr marL="285750" indent="-285750">
              <a:buFont typeface="Arial" panose="020B0604020202020204" pitchFamily="34" charset="0"/>
              <a:buChar char="•"/>
            </a:pPr>
            <a:r>
              <a:rPr lang="en-US" sz="1400" dirty="0" smtClean="0">
                <a:latin typeface="Book Antiqua" panose="02040602050305030304" pitchFamily="18" charset="0"/>
              </a:rPr>
              <a:t>Financial institution </a:t>
            </a:r>
            <a:r>
              <a:rPr lang="en-US" sz="1400" dirty="0">
                <a:solidFill>
                  <a:srgbClr val="FF0000"/>
                </a:solidFill>
                <a:latin typeface="Book Antiqua" panose="02040602050305030304" pitchFamily="18" charset="0"/>
              </a:rPr>
              <a:t>( clause 31)</a:t>
            </a:r>
          </a:p>
          <a:p>
            <a:pPr marL="285750" indent="-285750">
              <a:buFont typeface="Arial" panose="020B0604020202020204" pitchFamily="34" charset="0"/>
              <a:buChar char="•"/>
            </a:pPr>
            <a:r>
              <a:rPr lang="en-US" sz="1400" dirty="0" smtClean="0">
                <a:latin typeface="Book Antiqua" panose="02040602050305030304" pitchFamily="18" charset="0"/>
              </a:rPr>
              <a:t>Financial Period </a:t>
            </a:r>
            <a:r>
              <a:rPr lang="en-US" sz="1400" dirty="0">
                <a:solidFill>
                  <a:srgbClr val="FF0000"/>
                </a:solidFill>
                <a:latin typeface="Book Antiqua" panose="02040602050305030304" pitchFamily="18" charset="0"/>
              </a:rPr>
              <a:t>( clause 32 )</a:t>
            </a:r>
          </a:p>
          <a:p>
            <a:pPr marL="285750" indent="-285750">
              <a:buFont typeface="Arial" panose="020B0604020202020204" pitchFamily="34" charset="0"/>
              <a:buChar char="•"/>
            </a:pPr>
            <a:r>
              <a:rPr lang="en-US" sz="1400" dirty="0" smtClean="0">
                <a:latin typeface="Book Antiqua" panose="02040602050305030304" pitchFamily="18" charset="0"/>
              </a:rPr>
              <a:t>Financial statement </a:t>
            </a:r>
            <a:r>
              <a:rPr lang="en-US" sz="1400" dirty="0">
                <a:solidFill>
                  <a:srgbClr val="FF0000"/>
                </a:solidFill>
                <a:latin typeface="Book Antiqua" panose="02040602050305030304" pitchFamily="18" charset="0"/>
              </a:rPr>
              <a:t>(clause 33)</a:t>
            </a:r>
          </a:p>
          <a:p>
            <a:pPr marL="285750" indent="-285750">
              <a:buFont typeface="Arial" panose="020B0604020202020204" pitchFamily="34" charset="0"/>
              <a:buChar char="•"/>
            </a:pPr>
            <a:r>
              <a:rPr lang="en-US" sz="1400" dirty="0" smtClean="0">
                <a:latin typeface="Book Antiqua" panose="02040602050305030304" pitchFamily="18" charset="0"/>
              </a:rPr>
              <a:t>Foreign company </a:t>
            </a:r>
            <a:r>
              <a:rPr lang="en-US" sz="1400" dirty="0">
                <a:solidFill>
                  <a:srgbClr val="FF0000"/>
                </a:solidFill>
                <a:latin typeface="Book Antiqua" panose="02040602050305030304" pitchFamily="18" charset="0"/>
              </a:rPr>
              <a:t>(clause 35)</a:t>
            </a:r>
          </a:p>
          <a:p>
            <a:pPr marL="285750" indent="-285750">
              <a:buFont typeface="Arial" panose="020B0604020202020204" pitchFamily="34" charset="0"/>
              <a:buChar char="•"/>
            </a:pPr>
            <a:r>
              <a:rPr lang="en-US" sz="1400" dirty="0" smtClean="0">
                <a:latin typeface="Book Antiqua" panose="02040602050305030304" pitchFamily="18" charset="0"/>
              </a:rPr>
              <a:t>Government </a:t>
            </a:r>
            <a:r>
              <a:rPr lang="en-US" sz="1400" dirty="0">
                <a:solidFill>
                  <a:srgbClr val="FF0000"/>
                </a:solidFill>
                <a:latin typeface="Book Antiqua" panose="02040602050305030304" pitchFamily="18" charset="0"/>
              </a:rPr>
              <a:t>(clause 36)</a:t>
            </a:r>
          </a:p>
          <a:p>
            <a:pPr marL="285750" indent="-285750">
              <a:buFont typeface="Arial" panose="020B0604020202020204" pitchFamily="34" charset="0"/>
              <a:buChar char="•"/>
            </a:pPr>
            <a:r>
              <a:rPr lang="en-US" sz="1400" dirty="0" smtClean="0">
                <a:latin typeface="Book Antiqua" panose="02040602050305030304" pitchFamily="18" charset="0"/>
              </a:rPr>
              <a:t>Holding company </a:t>
            </a:r>
            <a:r>
              <a:rPr lang="en-US" sz="1400" dirty="0">
                <a:solidFill>
                  <a:srgbClr val="FF0000"/>
                </a:solidFill>
                <a:latin typeface="Book Antiqua" panose="02040602050305030304" pitchFamily="18" charset="0"/>
              </a:rPr>
              <a:t>(clause 37)</a:t>
            </a:r>
          </a:p>
          <a:p>
            <a:pPr marL="285750" indent="-285750">
              <a:buFont typeface="Arial" panose="020B0604020202020204" pitchFamily="34" charset="0"/>
              <a:buChar char="•"/>
            </a:pPr>
            <a:r>
              <a:rPr lang="en-US" sz="1400" dirty="0" smtClean="0">
                <a:latin typeface="Book Antiqua" panose="02040602050305030304" pitchFamily="18" charset="0"/>
              </a:rPr>
              <a:t>Mortgage or charge </a:t>
            </a:r>
            <a:r>
              <a:rPr lang="en-US" sz="1400" dirty="0">
                <a:solidFill>
                  <a:srgbClr val="FF0000"/>
                </a:solidFill>
                <a:latin typeface="Book Antiqua" panose="02040602050305030304" pitchFamily="18" charset="0"/>
              </a:rPr>
              <a:t>(clause 42)</a:t>
            </a:r>
          </a:p>
          <a:p>
            <a:pPr marL="285750" indent="-285750">
              <a:buFont typeface="Arial" panose="020B0604020202020204" pitchFamily="34" charset="0"/>
              <a:buChar char="•"/>
            </a:pPr>
            <a:r>
              <a:rPr lang="en-US" sz="1400" dirty="0" smtClean="0">
                <a:latin typeface="Book Antiqua" panose="02040602050305030304" pitchFamily="18" charset="0"/>
              </a:rPr>
              <a:t>Net worth </a:t>
            </a:r>
            <a:r>
              <a:rPr lang="en-US" sz="1400" dirty="0">
                <a:solidFill>
                  <a:srgbClr val="FF0000"/>
                </a:solidFill>
                <a:latin typeface="Book Antiqua" panose="02040602050305030304" pitchFamily="18" charset="0"/>
              </a:rPr>
              <a:t>(clause 43)</a:t>
            </a:r>
          </a:p>
          <a:p>
            <a:pPr marL="285750" indent="-285750">
              <a:buFont typeface="Arial" panose="020B0604020202020204" pitchFamily="34" charset="0"/>
              <a:buChar char="•"/>
            </a:pPr>
            <a:r>
              <a:rPr lang="en-US" sz="1400" dirty="0" smtClean="0">
                <a:latin typeface="Book Antiqua" panose="02040602050305030304" pitchFamily="18" charset="0"/>
              </a:rPr>
              <a:t>Notification </a:t>
            </a:r>
            <a:r>
              <a:rPr lang="en-US" sz="1400" dirty="0">
                <a:solidFill>
                  <a:srgbClr val="FF0000"/>
                </a:solidFill>
                <a:latin typeface="Book Antiqua" panose="02040602050305030304" pitchFamily="18" charset="0"/>
              </a:rPr>
              <a:t>(clause 44)</a:t>
            </a:r>
          </a:p>
          <a:p>
            <a:pPr marL="285750" indent="-285750">
              <a:buFont typeface="Arial" panose="020B0604020202020204" pitchFamily="34" charset="0"/>
              <a:buChar char="•"/>
            </a:pPr>
            <a:r>
              <a:rPr lang="en-US" sz="1400" dirty="0" smtClean="0">
                <a:latin typeface="Book Antiqua" panose="02040602050305030304" pitchFamily="18" charset="0"/>
              </a:rPr>
              <a:t>Officer </a:t>
            </a:r>
            <a:r>
              <a:rPr lang="en-US" sz="1400" dirty="0">
                <a:solidFill>
                  <a:srgbClr val="FF0000"/>
                </a:solidFill>
                <a:latin typeface="Book Antiqua" panose="02040602050305030304" pitchFamily="18" charset="0"/>
              </a:rPr>
              <a:t>(clause 45)</a:t>
            </a:r>
          </a:p>
          <a:p>
            <a:pPr marL="285750" indent="-285750">
              <a:buFont typeface="Arial" panose="020B0604020202020204" pitchFamily="34" charset="0"/>
              <a:buChar char="•"/>
            </a:pPr>
            <a:r>
              <a:rPr lang="en-US" sz="1400" dirty="0" smtClean="0">
                <a:latin typeface="Book Antiqua" panose="02040602050305030304" pitchFamily="18" charset="0"/>
              </a:rPr>
              <a:t>Ordinary resolution </a:t>
            </a:r>
            <a:r>
              <a:rPr lang="en-US" sz="1400" dirty="0">
                <a:solidFill>
                  <a:srgbClr val="FF0000"/>
                </a:solidFill>
                <a:latin typeface="Book Antiqua" panose="02040602050305030304" pitchFamily="18" charset="0"/>
              </a:rPr>
              <a:t>(clause 46)</a:t>
            </a:r>
          </a:p>
          <a:p>
            <a:pPr marL="285750" indent="-285750">
              <a:buFont typeface="Arial" panose="020B0604020202020204" pitchFamily="34" charset="0"/>
              <a:buChar char="•"/>
            </a:pPr>
            <a:r>
              <a:rPr lang="en-US" sz="1400" dirty="0" smtClean="0">
                <a:latin typeface="Book Antiqua" panose="02040602050305030304" pitchFamily="18" charset="0"/>
              </a:rPr>
              <a:t>Postal ballot </a:t>
            </a:r>
            <a:r>
              <a:rPr lang="en-US" sz="1400" dirty="0">
                <a:solidFill>
                  <a:srgbClr val="FF0000"/>
                </a:solidFill>
                <a:latin typeface="Book Antiqua" panose="02040602050305030304" pitchFamily="18" charset="0"/>
              </a:rPr>
              <a:t>(clause 47)</a:t>
            </a:r>
          </a:p>
          <a:p>
            <a:pPr marL="285750" indent="-285750">
              <a:buFont typeface="Arial" panose="020B0604020202020204" pitchFamily="34" charset="0"/>
              <a:buChar char="•"/>
            </a:pPr>
            <a:r>
              <a:rPr lang="en-US" sz="1400" dirty="0" smtClean="0">
                <a:latin typeface="Book Antiqua" panose="02040602050305030304" pitchFamily="18" charset="0"/>
              </a:rPr>
              <a:t>Promoter </a:t>
            </a:r>
            <a:r>
              <a:rPr lang="en-US" sz="1400" dirty="0">
                <a:solidFill>
                  <a:srgbClr val="FF0000"/>
                </a:solidFill>
                <a:latin typeface="Book Antiqua" panose="02040602050305030304" pitchFamily="18" charset="0"/>
              </a:rPr>
              <a:t>(clause 50)</a:t>
            </a:r>
          </a:p>
          <a:p>
            <a:pPr marL="285750" indent="-285750">
              <a:buFont typeface="Arial" panose="020B0604020202020204" pitchFamily="34" charset="0"/>
              <a:buChar char="•"/>
            </a:pPr>
            <a:r>
              <a:rPr lang="en-US" sz="1400" dirty="0" smtClean="0">
                <a:latin typeface="Book Antiqua" panose="02040602050305030304" pitchFamily="18" charset="0"/>
              </a:rPr>
              <a:t>Public interest company </a:t>
            </a:r>
            <a:r>
              <a:rPr lang="en-US" sz="1400" dirty="0">
                <a:solidFill>
                  <a:srgbClr val="FF0000"/>
                </a:solidFill>
                <a:latin typeface="Book Antiqua" panose="02040602050305030304" pitchFamily="18" charset="0"/>
              </a:rPr>
              <a:t>(clause 53)</a:t>
            </a:r>
          </a:p>
          <a:p>
            <a:pPr marL="285750" indent="-285750">
              <a:buFont typeface="Arial" panose="020B0604020202020204" pitchFamily="34" charset="0"/>
              <a:buChar char="•"/>
            </a:pPr>
            <a:r>
              <a:rPr lang="en-US" sz="1400" dirty="0" smtClean="0">
                <a:latin typeface="Book Antiqua" panose="02040602050305030304" pitchFamily="18" charset="0"/>
              </a:rPr>
              <a:t>Public sector company </a:t>
            </a:r>
            <a:r>
              <a:rPr lang="en-US" sz="1400" dirty="0">
                <a:solidFill>
                  <a:srgbClr val="FF0000"/>
                </a:solidFill>
                <a:latin typeface="Book Antiqua" panose="02040602050305030304" pitchFamily="18" charset="0"/>
              </a:rPr>
              <a:t>(clause 54)</a:t>
            </a:r>
          </a:p>
          <a:p>
            <a:pPr marL="285750" indent="-285750">
              <a:buFont typeface="Arial" panose="020B0604020202020204" pitchFamily="34" charset="0"/>
              <a:buChar char="•"/>
            </a:pPr>
            <a:r>
              <a:rPr lang="en-US" sz="1400" dirty="0" smtClean="0">
                <a:latin typeface="Book Antiqua" panose="02040602050305030304" pitchFamily="18" charset="0"/>
              </a:rPr>
              <a:t>Regulations </a:t>
            </a:r>
            <a:r>
              <a:rPr lang="en-US" sz="1400" dirty="0">
                <a:solidFill>
                  <a:srgbClr val="FF0000"/>
                </a:solidFill>
                <a:latin typeface="Book Antiqua" panose="02040602050305030304" pitchFamily="18" charset="0"/>
              </a:rPr>
              <a:t>(clause 58)</a:t>
            </a:r>
          </a:p>
          <a:p>
            <a:pPr marL="285750" indent="-285750">
              <a:buFont typeface="Arial" panose="020B0604020202020204" pitchFamily="34" charset="0"/>
              <a:buChar char="•"/>
            </a:pPr>
            <a:r>
              <a:rPr lang="en-US" sz="1400" dirty="0" smtClean="0">
                <a:latin typeface="Book Antiqua" panose="02040602050305030304" pitchFamily="18" charset="0"/>
              </a:rPr>
              <a:t>Rules </a:t>
            </a:r>
            <a:r>
              <a:rPr lang="en-US" sz="1400" dirty="0">
                <a:solidFill>
                  <a:srgbClr val="FF0000"/>
                </a:solidFill>
                <a:latin typeface="Book Antiqua" panose="02040602050305030304" pitchFamily="18" charset="0"/>
              </a:rPr>
              <a:t>(clause 59)</a:t>
            </a:r>
          </a:p>
          <a:p>
            <a:pPr marL="285750" indent="-285750">
              <a:buFont typeface="Arial" panose="020B0604020202020204" pitchFamily="34" charset="0"/>
              <a:buChar char="•"/>
            </a:pPr>
            <a:r>
              <a:rPr lang="en-US" sz="1400" dirty="0" smtClean="0">
                <a:latin typeface="Book Antiqua" panose="02040602050305030304" pitchFamily="18" charset="0"/>
              </a:rPr>
              <a:t>Securities </a:t>
            </a:r>
            <a:r>
              <a:rPr lang="en-US" sz="1400" dirty="0">
                <a:solidFill>
                  <a:srgbClr val="FF0000"/>
                </a:solidFill>
                <a:latin typeface="Book Antiqua" panose="02040602050305030304" pitchFamily="18" charset="0"/>
              </a:rPr>
              <a:t>(clause 61)</a:t>
            </a:r>
          </a:p>
          <a:p>
            <a:pPr marL="285750" indent="-285750">
              <a:buFont typeface="Arial" panose="020B0604020202020204" pitchFamily="34" charset="0"/>
              <a:buChar char="•"/>
            </a:pPr>
            <a:r>
              <a:rPr lang="en-US" sz="1400" dirty="0" smtClean="0">
                <a:latin typeface="Book Antiqua" panose="02040602050305030304" pitchFamily="18" charset="0"/>
              </a:rPr>
              <a:t>Securities exchange </a:t>
            </a:r>
            <a:r>
              <a:rPr lang="en-US" sz="1400" dirty="0">
                <a:solidFill>
                  <a:srgbClr val="FF0000"/>
                </a:solidFill>
                <a:latin typeface="Book Antiqua" panose="02040602050305030304" pitchFamily="18" charset="0"/>
              </a:rPr>
              <a:t>(clause 62)</a:t>
            </a:r>
          </a:p>
          <a:p>
            <a:pPr marL="285750" indent="-285750">
              <a:buFont typeface="Arial" panose="020B0604020202020204" pitchFamily="34" charset="0"/>
              <a:buChar char="•"/>
            </a:pPr>
            <a:r>
              <a:rPr lang="en-US" sz="1400" dirty="0" err="1" smtClean="0">
                <a:latin typeface="Book Antiqua" panose="02040602050305030304" pitchFamily="18" charset="0"/>
              </a:rPr>
              <a:t>shariah</a:t>
            </a:r>
            <a:r>
              <a:rPr lang="en-US" sz="1400" dirty="0" smtClean="0">
                <a:latin typeface="Book Antiqua" panose="02040602050305030304" pitchFamily="18" charset="0"/>
              </a:rPr>
              <a:t> compliant company </a:t>
            </a:r>
            <a:r>
              <a:rPr lang="en-US" sz="1400" dirty="0">
                <a:solidFill>
                  <a:srgbClr val="FF0000"/>
                </a:solidFill>
                <a:latin typeface="Book Antiqua" panose="02040602050305030304" pitchFamily="18" charset="0"/>
              </a:rPr>
              <a:t>(clause 64)</a:t>
            </a:r>
          </a:p>
          <a:p>
            <a:pPr marL="285750" indent="-285750">
              <a:buFont typeface="Arial" panose="020B0604020202020204" pitchFamily="34" charset="0"/>
              <a:buChar char="•"/>
            </a:pPr>
            <a:r>
              <a:rPr lang="en-US" sz="1400" dirty="0" smtClean="0">
                <a:latin typeface="Book Antiqua" panose="02040602050305030304" pitchFamily="18" charset="0"/>
              </a:rPr>
              <a:t>Single member company </a:t>
            </a:r>
            <a:r>
              <a:rPr lang="en-US" sz="1400" dirty="0">
                <a:solidFill>
                  <a:srgbClr val="FF0000"/>
                </a:solidFill>
                <a:latin typeface="Book Antiqua" panose="02040602050305030304" pitchFamily="18" charset="0"/>
              </a:rPr>
              <a:t>(clause 65)</a:t>
            </a:r>
          </a:p>
          <a:p>
            <a:pPr marL="285750" indent="-285750">
              <a:buFont typeface="Arial" panose="020B0604020202020204" pitchFamily="34" charset="0"/>
              <a:buChar char="•"/>
            </a:pPr>
            <a:r>
              <a:rPr lang="en-US" sz="1400" dirty="0" smtClean="0">
                <a:latin typeface="Book Antiqua" panose="02040602050305030304" pitchFamily="18" charset="0"/>
              </a:rPr>
              <a:t>Specified </a:t>
            </a:r>
            <a:r>
              <a:rPr lang="en-US" sz="1400" dirty="0">
                <a:solidFill>
                  <a:srgbClr val="FF0000"/>
                </a:solidFill>
                <a:latin typeface="Book Antiqua" panose="02040602050305030304" pitchFamily="18" charset="0"/>
              </a:rPr>
              <a:t>(clause 67)</a:t>
            </a:r>
          </a:p>
          <a:p>
            <a:pPr marL="285750" indent="-285750">
              <a:buFont typeface="Arial" panose="020B0604020202020204" pitchFamily="34" charset="0"/>
              <a:buChar char="•"/>
            </a:pPr>
            <a:r>
              <a:rPr lang="en-US" sz="1400" dirty="0" smtClean="0">
                <a:latin typeface="Book Antiqua" panose="02040602050305030304" pitchFamily="18" charset="0"/>
              </a:rPr>
              <a:t>Turnover </a:t>
            </a:r>
            <a:r>
              <a:rPr lang="en-US" sz="1400" dirty="0">
                <a:solidFill>
                  <a:srgbClr val="FF0000"/>
                </a:solidFill>
                <a:latin typeface="Book Antiqua" panose="02040602050305030304" pitchFamily="18" charset="0"/>
              </a:rPr>
              <a:t>(clause 69)</a:t>
            </a:r>
          </a:p>
          <a:p>
            <a:pPr marL="285750" indent="-285750">
              <a:buFont typeface="Arial" panose="020B0604020202020204" pitchFamily="34" charset="0"/>
              <a:buChar char="•"/>
            </a:pPr>
            <a:r>
              <a:rPr lang="en-US" sz="1400" dirty="0" smtClean="0">
                <a:latin typeface="Book Antiqua" panose="02040602050305030304" pitchFamily="18" charset="0"/>
              </a:rPr>
              <a:t>Unlimited company </a:t>
            </a:r>
            <a:r>
              <a:rPr lang="en-US" sz="1400" dirty="0">
                <a:solidFill>
                  <a:srgbClr val="FF0000"/>
                </a:solidFill>
                <a:latin typeface="Book Antiqua" panose="02040602050305030304" pitchFamily="18" charset="0"/>
              </a:rPr>
              <a:t>(clause 71)</a:t>
            </a:r>
          </a:p>
          <a:p>
            <a:pPr marL="285750" indent="-285750">
              <a:buFont typeface="Arial" panose="020B0604020202020204" pitchFamily="34" charset="0"/>
              <a:buChar char="•"/>
            </a:pPr>
            <a:r>
              <a:rPr lang="en-US" sz="1400" dirty="0" err="1" smtClean="0">
                <a:latin typeface="Book Antiqua" panose="02040602050305030304" pitchFamily="18" charset="0"/>
              </a:rPr>
              <a:t>Valuer</a:t>
            </a:r>
            <a:r>
              <a:rPr lang="en-US" sz="1400" dirty="0" smtClean="0">
                <a:latin typeface="Book Antiqua" panose="02040602050305030304" pitchFamily="18" charset="0"/>
              </a:rPr>
              <a:t> </a:t>
            </a:r>
            <a:r>
              <a:rPr lang="en-US" sz="1400" dirty="0">
                <a:solidFill>
                  <a:srgbClr val="FF0000"/>
                </a:solidFill>
                <a:latin typeface="Book Antiqua" panose="02040602050305030304" pitchFamily="18" charset="0"/>
              </a:rPr>
              <a:t>(clause 72)</a:t>
            </a:r>
          </a:p>
          <a:p>
            <a:pPr marL="285750" lvl="0" indent="-285750">
              <a:buFont typeface="Arial" panose="020B0604020202020204" pitchFamily="34" charset="0"/>
              <a:buChar char="•"/>
            </a:pPr>
            <a:r>
              <a:rPr lang="en-US" sz="1400" dirty="0" smtClean="0">
                <a:latin typeface="Book Antiqua" panose="02040602050305030304" pitchFamily="18" charset="0"/>
              </a:rPr>
              <a:t>Voting right </a:t>
            </a:r>
            <a:r>
              <a:rPr lang="en-US" sz="1400" dirty="0">
                <a:solidFill>
                  <a:srgbClr val="FF0000"/>
                </a:solidFill>
                <a:latin typeface="Book Antiqua" panose="02040602050305030304" pitchFamily="18" charset="0"/>
              </a:rPr>
              <a:t>(clause 73)</a:t>
            </a:r>
            <a:r>
              <a:rPr lang="en-US" sz="1400" dirty="0" smtClean="0">
                <a:latin typeface="Book Antiqua" panose="02040602050305030304" pitchFamily="18" charset="0"/>
              </a:rPr>
              <a:t>; and</a:t>
            </a:r>
          </a:p>
          <a:p>
            <a:pPr marL="285750" lvl="0" indent="-285750">
              <a:buFont typeface="Arial" panose="020B0604020202020204" pitchFamily="34" charset="0"/>
              <a:buChar char="•"/>
            </a:pPr>
            <a:r>
              <a:rPr lang="en-US" sz="1400" dirty="0" smtClean="0">
                <a:latin typeface="Book Antiqua" panose="02040602050305030304" pitchFamily="18" charset="0"/>
              </a:rPr>
              <a:t>Wholly owned subsidiary </a:t>
            </a:r>
            <a:r>
              <a:rPr lang="en-US" sz="1400" dirty="0">
                <a:solidFill>
                  <a:srgbClr val="FF0000"/>
                </a:solidFill>
                <a:latin typeface="Book Antiqua" panose="02040602050305030304" pitchFamily="18" charset="0"/>
              </a:rPr>
              <a:t>(clause 74)</a:t>
            </a:r>
          </a:p>
          <a:p>
            <a:pPr marL="342900" lvl="0" indent="-342900">
              <a:buFont typeface="+mj-lt"/>
              <a:buAutoNum type="arabicPeriod"/>
            </a:pPr>
            <a:endParaRPr lang="en-US" sz="1400" dirty="0">
              <a:latin typeface="Book Antiqua" panose="02040602050305030304" pitchFamily="18" charset="0"/>
            </a:endParaRPr>
          </a:p>
        </p:txBody>
      </p:sp>
      <p:sp>
        <p:nvSpPr>
          <p:cNvPr id="8" name="Slide Number Placeholder 7"/>
          <p:cNvSpPr>
            <a:spLocks noGrp="1"/>
          </p:cNvSpPr>
          <p:nvPr>
            <p:ph type="sldNum" sz="quarter" idx="12"/>
          </p:nvPr>
        </p:nvSpPr>
        <p:spPr/>
        <p:txBody>
          <a:bodyPr/>
          <a:lstStyle/>
          <a:p>
            <a:fld id="{2F270E2E-0E7F-4F8B-A26C-98CE2F063FA9}" type="slidenum">
              <a:rPr lang="en-US" smtClean="0"/>
              <a:t>8</a:t>
            </a:fld>
            <a:endParaRPr lang="en-US"/>
          </a:p>
        </p:txBody>
      </p:sp>
    </p:spTree>
    <p:extLst>
      <p:ext uri="{BB962C8B-B14F-4D97-AF65-F5344CB8AC3E}">
        <p14:creationId xmlns:p14="http://schemas.microsoft.com/office/powerpoint/2010/main" val="56107113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inner_bg1.jpg"/>
          <p:cNvPicPr>
            <a:picLocks noChangeAspect="1"/>
          </p:cNvPicPr>
          <p:nvPr/>
        </p:nvPicPr>
        <p:blipFill>
          <a:blip r:embed="rId2" cstate="print"/>
          <a:stretch>
            <a:fillRect/>
          </a:stretch>
        </p:blipFill>
        <p:spPr>
          <a:xfrm>
            <a:off x="133709" y="306317"/>
            <a:ext cx="9144019" cy="6854966"/>
          </a:xfrm>
          <a:prstGeom prst="rect">
            <a:avLst/>
          </a:prstGeom>
          <a:noFill/>
          <a:ln>
            <a:noFill/>
          </a:ln>
        </p:spPr>
      </p:pic>
      <p:sp>
        <p:nvSpPr>
          <p:cNvPr id="2" name="Title 1"/>
          <p:cNvSpPr>
            <a:spLocks noGrp="1"/>
          </p:cNvSpPr>
          <p:nvPr>
            <p:ph type="title"/>
          </p:nvPr>
        </p:nvSpPr>
        <p:spPr>
          <a:xfrm>
            <a:off x="457200" y="76200"/>
            <a:ext cx="8229600" cy="534910"/>
          </a:xfrm>
        </p:spPr>
        <p:txBody>
          <a:bodyPr>
            <a:noAutofit/>
          </a:bodyPr>
          <a:lstStyle/>
          <a:p>
            <a:r>
              <a:rPr lang="en-US" sz="2000" b="1" dirty="0" smtClean="0">
                <a:solidFill>
                  <a:srgbClr val="00B050"/>
                </a:solidFill>
                <a:latin typeface="Book Antiqua" panose="02040602050305030304" pitchFamily="18" charset="0"/>
              </a:rPr>
              <a:t>NAME OF COMPANY &amp; PROHIBITION OF CERTAIN NAMES </a:t>
            </a:r>
            <a:endParaRPr lang="en-AU" sz="2000" dirty="0">
              <a:latin typeface="Book Antiqua" panose="02040602050305030304" pitchFamily="18" charset="0"/>
            </a:endParaRPr>
          </a:p>
        </p:txBody>
      </p:sp>
      <p:sp>
        <p:nvSpPr>
          <p:cNvPr id="3" name="Content Placeholder 2"/>
          <p:cNvSpPr>
            <a:spLocks noGrp="1"/>
          </p:cNvSpPr>
          <p:nvPr>
            <p:ph idx="1"/>
          </p:nvPr>
        </p:nvSpPr>
        <p:spPr>
          <a:xfrm>
            <a:off x="152400" y="611110"/>
            <a:ext cx="7696200" cy="5713490"/>
          </a:xfrm>
        </p:spPr>
        <p:txBody>
          <a:bodyPr>
            <a:normAutofit fontScale="32500" lnSpcReduction="20000"/>
          </a:bodyPr>
          <a:lstStyle/>
          <a:p>
            <a:pPr marL="457200" lvl="1" indent="0" algn="ctr">
              <a:buNone/>
            </a:pPr>
            <a:r>
              <a:rPr lang="en-US" sz="5300" b="1" u="sng" dirty="0" smtClean="0">
                <a:solidFill>
                  <a:srgbClr val="FF0000"/>
                </a:solidFill>
                <a:latin typeface="Book Antiqua" panose="02040602050305030304" pitchFamily="18" charset="0"/>
              </a:rPr>
              <a:t>[Sections 10, 11 and 12]</a:t>
            </a:r>
          </a:p>
          <a:p>
            <a:pPr marL="457200" lvl="1" indent="0" algn="ctr">
              <a:buNone/>
            </a:pPr>
            <a:endParaRPr lang="en-US" sz="5300" b="1" u="sng" dirty="0" smtClean="0">
              <a:latin typeface="Book Antiqua" panose="02040602050305030304" pitchFamily="18" charset="0"/>
            </a:endParaRPr>
          </a:p>
          <a:p>
            <a:pPr lvl="1">
              <a:buFont typeface="Wingdings" panose="05000000000000000000" pitchFamily="2" charset="2"/>
              <a:buChar char="§"/>
            </a:pPr>
            <a:r>
              <a:rPr lang="en-US" sz="5300" dirty="0" smtClean="0">
                <a:latin typeface="Book Antiqua" panose="02040602050305030304" pitchFamily="18" charset="0"/>
              </a:rPr>
              <a:t>Reservation </a:t>
            </a:r>
            <a:r>
              <a:rPr lang="en-US" sz="5300" dirty="0">
                <a:latin typeface="Book Antiqua" panose="02040602050305030304" pitchFamily="18" charset="0"/>
              </a:rPr>
              <a:t>of a name for </a:t>
            </a:r>
            <a:r>
              <a:rPr lang="en-US" sz="5300" b="1" dirty="0" smtClean="0">
                <a:latin typeface="Book Antiqua" panose="02040602050305030304" pitchFamily="18" charset="0"/>
              </a:rPr>
              <a:t>60</a:t>
            </a:r>
            <a:r>
              <a:rPr lang="en-US" sz="5300" dirty="0" smtClean="0">
                <a:latin typeface="Book Antiqua" panose="02040602050305030304" pitchFamily="18" charset="0"/>
              </a:rPr>
              <a:t> days</a:t>
            </a:r>
          </a:p>
          <a:p>
            <a:pPr marL="457200" lvl="1" indent="0">
              <a:buNone/>
            </a:pPr>
            <a:endParaRPr lang="en-US" sz="5300" dirty="0" smtClean="0">
              <a:latin typeface="Book Antiqua" panose="02040602050305030304" pitchFamily="18" charset="0"/>
            </a:endParaRPr>
          </a:p>
          <a:p>
            <a:pPr lvl="1">
              <a:buFont typeface="Wingdings" panose="05000000000000000000" pitchFamily="2" charset="2"/>
              <a:buChar char="§"/>
            </a:pPr>
            <a:r>
              <a:rPr lang="en-US" sz="5300" dirty="0" smtClean="0">
                <a:latin typeface="Book Antiqua" panose="02040602050305030304" pitchFamily="18" charset="0"/>
              </a:rPr>
              <a:t>Identical, inappropriate, undesirable, deceptive or design to exploit or offend the religious susceptibilities of people- </a:t>
            </a:r>
            <a:r>
              <a:rPr lang="en-US" sz="5300" b="1" u="sng" dirty="0" smtClean="0">
                <a:latin typeface="Book Antiqua" panose="02040602050305030304" pitchFamily="18" charset="0"/>
              </a:rPr>
              <a:t>Prohibited</a:t>
            </a:r>
          </a:p>
          <a:p>
            <a:pPr marL="0" indent="0">
              <a:buNone/>
            </a:pPr>
            <a:endParaRPr lang="en-AU" sz="5300" dirty="0">
              <a:latin typeface="Book Antiqua" panose="02040602050305030304" pitchFamily="18" charset="0"/>
            </a:endParaRPr>
          </a:p>
          <a:p>
            <a:pPr lvl="1" algn="just">
              <a:buFont typeface="Wingdings" panose="05000000000000000000" pitchFamily="2" charset="2"/>
              <a:buChar char="§"/>
            </a:pPr>
            <a:r>
              <a:rPr lang="en-US" sz="5300" dirty="0" smtClean="0">
                <a:latin typeface="Book Antiqua" panose="02040602050305030304" pitchFamily="18" charset="0"/>
              </a:rPr>
              <a:t>Use of word </a:t>
            </a:r>
            <a:r>
              <a:rPr lang="en-US" sz="5300" dirty="0">
                <a:latin typeface="Book Antiqua" panose="02040602050305030304" pitchFamily="18" charset="0"/>
              </a:rPr>
              <a:t>“</a:t>
            </a:r>
            <a:r>
              <a:rPr lang="en-US" sz="5300" b="1" dirty="0">
                <a:latin typeface="Book Antiqua" panose="02040602050305030304" pitchFamily="18" charset="0"/>
              </a:rPr>
              <a:t>modaraba</a:t>
            </a:r>
            <a:r>
              <a:rPr lang="en-US" sz="5300" dirty="0">
                <a:latin typeface="Book Antiqua" panose="02040602050305030304" pitchFamily="18" charset="0"/>
              </a:rPr>
              <a:t>” and any other </a:t>
            </a:r>
            <a:r>
              <a:rPr lang="en-US" sz="5300" dirty="0" smtClean="0">
                <a:latin typeface="Book Antiqua" panose="02040602050305030304" pitchFamily="18" charset="0"/>
              </a:rPr>
              <a:t>words </a:t>
            </a:r>
            <a:r>
              <a:rPr lang="en-US" sz="5300" dirty="0">
                <a:latin typeface="Book Antiqua" panose="02040602050305030304" pitchFamily="18" charset="0"/>
              </a:rPr>
              <a:t>which is permissible for any other special business requiring license from SECP like </a:t>
            </a:r>
            <a:r>
              <a:rPr lang="en-US" sz="5300" b="1" dirty="0">
                <a:latin typeface="Book Antiqua" panose="02040602050305030304" pitchFamily="18" charset="0"/>
              </a:rPr>
              <a:t>NBFC’s, stock brokerage </a:t>
            </a:r>
            <a:r>
              <a:rPr lang="en-US" sz="5300" dirty="0" smtClean="0">
                <a:latin typeface="Book Antiqua" panose="02040602050305030304" pitchFamily="18" charset="0"/>
              </a:rPr>
              <a:t>shall not be allowed by the registrar without </a:t>
            </a:r>
            <a:r>
              <a:rPr lang="en-US" sz="5300" dirty="0">
                <a:latin typeface="Book Antiqua" panose="02040602050305030304" pitchFamily="18" charset="0"/>
              </a:rPr>
              <a:t>prior approval of the Commission. The companies having or using such names shall be compelled to change the name </a:t>
            </a:r>
            <a:r>
              <a:rPr lang="en-US" sz="5300" dirty="0" smtClean="0">
                <a:latin typeface="Book Antiqua" panose="02040602050305030304" pitchFamily="18" charset="0"/>
              </a:rPr>
              <a:t>suitably </a:t>
            </a:r>
            <a:r>
              <a:rPr lang="en-US" sz="5300" dirty="0" smtClean="0">
                <a:solidFill>
                  <a:srgbClr val="FF0000"/>
                </a:solidFill>
                <a:latin typeface="Book Antiqua" panose="02040602050305030304" pitchFamily="18" charset="0"/>
              </a:rPr>
              <a:t>[section 10(2)]</a:t>
            </a:r>
            <a:endParaRPr lang="en-US" sz="5300" dirty="0">
              <a:solidFill>
                <a:srgbClr val="FF0000"/>
              </a:solidFill>
              <a:latin typeface="Book Antiqua" panose="02040602050305030304" pitchFamily="18" charset="0"/>
            </a:endParaRPr>
          </a:p>
          <a:p>
            <a:pPr lvl="1">
              <a:buFont typeface="Wingdings" panose="05000000000000000000" pitchFamily="2" charset="2"/>
              <a:buChar char="§"/>
            </a:pPr>
            <a:endParaRPr lang="en-AU" sz="5300" dirty="0">
              <a:latin typeface="Book Antiqua" panose="02040602050305030304" pitchFamily="18" charset="0"/>
            </a:endParaRPr>
          </a:p>
          <a:p>
            <a:pPr lvl="1" algn="just">
              <a:buFont typeface="Wingdings" panose="05000000000000000000" pitchFamily="2" charset="2"/>
              <a:buChar char="§"/>
            </a:pPr>
            <a:r>
              <a:rPr lang="en-US" sz="5300" dirty="0" smtClean="0">
                <a:latin typeface="Book Antiqua" panose="02040602050305030304" pitchFamily="18" charset="0"/>
              </a:rPr>
              <a:t>Cancellation </a:t>
            </a:r>
            <a:r>
              <a:rPr lang="en-US" sz="5300" dirty="0">
                <a:latin typeface="Book Antiqua" panose="02040602050305030304" pitchFamily="18" charset="0"/>
              </a:rPr>
              <a:t>of name if obtained on the basis of misstatement or concealment of </a:t>
            </a:r>
            <a:r>
              <a:rPr lang="en-US" sz="5300" dirty="0" smtClean="0">
                <a:latin typeface="Book Antiqua" panose="02040602050305030304" pitchFamily="18" charset="0"/>
              </a:rPr>
              <a:t>fact </a:t>
            </a:r>
          </a:p>
          <a:p>
            <a:pPr lvl="1" algn="just">
              <a:buFont typeface="Wingdings" panose="05000000000000000000" pitchFamily="2" charset="2"/>
              <a:buChar char="§"/>
            </a:pPr>
            <a:endParaRPr lang="en-US" sz="5300" dirty="0" smtClean="0">
              <a:latin typeface="Book Antiqua" panose="02040602050305030304" pitchFamily="18" charset="0"/>
            </a:endParaRPr>
          </a:p>
          <a:p>
            <a:pPr lvl="1" algn="just">
              <a:buFont typeface="Wingdings" panose="05000000000000000000" pitchFamily="2" charset="2"/>
              <a:buChar char="§"/>
            </a:pPr>
            <a:r>
              <a:rPr lang="en-US" sz="5300" dirty="0" smtClean="0">
                <a:latin typeface="Book Antiqua" panose="02040602050305030304" pitchFamily="18" charset="0"/>
              </a:rPr>
              <a:t>Failure of the company to change the name within prescribed time despite directions will allow Registrar  to take appropriate actions and register the name with appropriate corrections in accordance with the requirements of the section </a:t>
            </a:r>
            <a:r>
              <a:rPr lang="en-US" sz="5300" dirty="0" smtClean="0">
                <a:solidFill>
                  <a:srgbClr val="FF0000"/>
                </a:solidFill>
                <a:latin typeface="Book Antiqua" panose="02040602050305030304" pitchFamily="18" charset="0"/>
              </a:rPr>
              <a:t>[section 11(2)]</a:t>
            </a:r>
            <a:endParaRPr lang="en-AU" sz="5300" dirty="0">
              <a:solidFill>
                <a:srgbClr val="FF0000"/>
              </a:solidFill>
              <a:latin typeface="Book Antiqua" panose="02040602050305030304" pitchFamily="18" charset="0"/>
            </a:endParaRPr>
          </a:p>
          <a:p>
            <a:pPr marL="0" indent="0">
              <a:buNone/>
            </a:pPr>
            <a:endParaRPr lang="en-AU" dirty="0">
              <a:latin typeface="Book Antiqua" panose="02040602050305030304" pitchFamily="18" charset="0"/>
            </a:endParaRPr>
          </a:p>
        </p:txBody>
      </p:sp>
      <p:sp>
        <p:nvSpPr>
          <p:cNvPr id="8" name="Slide Number Placeholder 7"/>
          <p:cNvSpPr>
            <a:spLocks noGrp="1"/>
          </p:cNvSpPr>
          <p:nvPr>
            <p:ph type="sldNum" sz="quarter" idx="12"/>
          </p:nvPr>
        </p:nvSpPr>
        <p:spPr/>
        <p:txBody>
          <a:bodyPr/>
          <a:lstStyle/>
          <a:p>
            <a:fld id="{2F270E2E-0E7F-4F8B-A26C-98CE2F063FA9}" type="slidenum">
              <a:rPr lang="en-US" smtClean="0"/>
              <a:t>9</a:t>
            </a:fld>
            <a:endParaRPr lang="en-US"/>
          </a:p>
        </p:txBody>
      </p:sp>
    </p:spTree>
    <p:extLst>
      <p:ext uri="{BB962C8B-B14F-4D97-AF65-F5344CB8AC3E}">
        <p14:creationId xmlns:p14="http://schemas.microsoft.com/office/powerpoint/2010/main" val="1408032446"/>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4720</TotalTime>
  <Words>4319</Words>
  <Application>Microsoft Office PowerPoint</Application>
  <PresentationFormat>On-screen Show (4:3)</PresentationFormat>
  <Paragraphs>653</Paragraphs>
  <Slides>53</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53</vt:i4>
      </vt:variant>
    </vt:vector>
  </HeadingPairs>
  <TitlesOfParts>
    <vt:vector size="58" baseType="lpstr">
      <vt:lpstr>Arial</vt:lpstr>
      <vt:lpstr>Book Antiqua</vt:lpstr>
      <vt:lpstr>Calibri</vt:lpstr>
      <vt:lpstr>Wingdings</vt:lpstr>
      <vt:lpstr>Office Theme</vt:lpstr>
      <vt:lpstr>PowerPoint Presentation</vt:lpstr>
      <vt:lpstr>OBJECTIVES</vt:lpstr>
      <vt:lpstr>LEGAL FRAMEWORK CONSULTED </vt:lpstr>
      <vt:lpstr>LEGAL FRAMEWORK CONSULTED </vt:lpstr>
      <vt:lpstr>CONSULTATION HELD ON DRAFT LAW</vt:lpstr>
      <vt:lpstr>CONSULTATION HELD ON DRAFT LAW</vt:lpstr>
      <vt:lpstr>OVERVIEW OF DRAFT COMPANY BILL </vt:lpstr>
      <vt:lpstr> NEW DEFINITIONS   (Section 2)</vt:lpstr>
      <vt:lpstr>NAME OF COMPANY &amp; PROHIBITION OF CERTAIN NAMES </vt:lpstr>
      <vt:lpstr>INCORPORATION OF COMPANY</vt:lpstr>
      <vt:lpstr>INCORPORATION OF COMPANY</vt:lpstr>
      <vt:lpstr>COMMENCEMENT OF BUSINESS BY A PUBLIC COMPANY (Procedure simplified) </vt:lpstr>
      <vt:lpstr>ASSOCIATIONS NOT FOR PROFIT  ( Section 42)   </vt:lpstr>
      <vt:lpstr>REQUIREMENT TO APPOINT COMPANY SECRETARY ( Section 194 ) </vt:lpstr>
      <vt:lpstr>MAXIMUM USE OF TECHNOLOGY</vt:lpstr>
      <vt:lpstr>SERVICES OF E-INTERMEDIARY  </vt:lpstr>
      <vt:lpstr> CONVERSION OF STATUS OF COMPANIES </vt:lpstr>
      <vt:lpstr> TRANSFER OF SHARES </vt:lpstr>
      <vt:lpstr>FURTHER ISSUE OF CAPITAL</vt:lpstr>
      <vt:lpstr>UTILITZATION OF PREMIUM FOR ISSUANCE OF BONUS SHARES  </vt:lpstr>
      <vt:lpstr> PROHIBITION ON INVITATION OF DEPOSITS </vt:lpstr>
      <vt:lpstr> GENERAL MEETINGS </vt:lpstr>
      <vt:lpstr> GENERAL MEETINGS </vt:lpstr>
      <vt:lpstr>DIECTORS</vt:lpstr>
      <vt:lpstr>DIRECTORS</vt:lpstr>
      <vt:lpstr>DIECTORS</vt:lpstr>
      <vt:lpstr>LOANS TO DIRECTORS ( Section 182)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AMALGAMATION OF COMPANIES ( section 279 to 285)</vt:lpstr>
      <vt:lpstr> WINDING UP ( Section 301) </vt:lpstr>
      <vt:lpstr>PowerPoint Presentation</vt:lpstr>
      <vt:lpstr>PowerPoint Presentation</vt:lpstr>
      <vt:lpstr>PowerPoint Presentation</vt:lpstr>
      <vt:lpstr>PowerPoint Presentation</vt:lpstr>
      <vt:lpstr>SHARIAH COMPLIANT COMPANY AND SHARIAH COMPLIANT SECURITIES ( Section 451)</vt:lpstr>
      <vt:lpstr>PowerPoint Presentation</vt:lpstr>
      <vt:lpstr>PowerPoint Presentation</vt:lpstr>
      <vt:lpstr>PowerPoint Presentation</vt:lpstr>
      <vt:lpstr>PowerPoint Presentation</vt:lpstr>
      <vt:lpstr>PowerPoint Presentation</vt:lpstr>
      <vt:lpstr>PowerPoint Presentation</vt:lpstr>
      <vt:lpstr>  Joint Investigation [Section.258 (4)] ( Serious fraud investigation ) </vt:lpstr>
      <vt:lpstr>  Adjudication of Offences </vt:lpstr>
      <vt:lpstr>  Jurisdiction of the Court and creation of benches [Section 5 &amp; 6]  </vt:lpstr>
      <vt:lpstr>  New Offences </vt:lpstr>
      <vt:lpstr>THANK YOU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Javed Alam Khan</dc:creator>
  <cp:lastModifiedBy>PLAD</cp:lastModifiedBy>
  <cp:revision>312</cp:revision>
  <cp:lastPrinted>2016-11-03T05:22:36Z</cp:lastPrinted>
  <dcterms:created xsi:type="dcterms:W3CDTF">2015-11-28T09:27:01Z</dcterms:created>
  <dcterms:modified xsi:type="dcterms:W3CDTF">2016-12-02T04:38:50Z</dcterms:modified>
</cp:coreProperties>
</file>